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27"/>
  </p:notesMasterIdLst>
  <p:sldIdLst>
    <p:sldId id="262" r:id="rId2"/>
    <p:sldId id="275" r:id="rId3"/>
    <p:sldId id="256" r:id="rId4"/>
    <p:sldId id="257" r:id="rId5"/>
    <p:sldId id="265" r:id="rId6"/>
    <p:sldId id="266" r:id="rId7"/>
    <p:sldId id="258" r:id="rId8"/>
    <p:sldId id="259" r:id="rId9"/>
    <p:sldId id="260" r:id="rId10"/>
    <p:sldId id="261" r:id="rId11"/>
    <p:sldId id="263" r:id="rId12"/>
    <p:sldId id="264" r:id="rId13"/>
    <p:sldId id="269" r:id="rId14"/>
    <p:sldId id="270" r:id="rId15"/>
    <p:sldId id="271" r:id="rId16"/>
    <p:sldId id="272" r:id="rId17"/>
    <p:sldId id="273" r:id="rId18"/>
    <p:sldId id="274" r:id="rId19"/>
    <p:sldId id="278" r:id="rId20"/>
    <p:sldId id="279" r:id="rId21"/>
    <p:sldId id="280" r:id="rId22"/>
    <p:sldId id="281" r:id="rId23"/>
    <p:sldId id="282" r:id="rId24"/>
    <p:sldId id="283" r:id="rId25"/>
    <p:sldId id="276"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riana Guzman" initials="AG" lastIdx="1" clrIdx="0">
    <p:extLst>
      <p:ext uri="{19B8F6BF-5375-455C-9EA6-DF929625EA0E}">
        <p15:presenceInfo xmlns:p15="http://schemas.microsoft.com/office/powerpoint/2012/main" userId="S-1-5-21-2086500257-1188392490-3880406080-6501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23" d="100"/>
          <a:sy n="123" d="100"/>
        </p:scale>
        <p:origin x="32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0958FE-AD87-4230-80EC-64F8348E9304}" type="datetimeFigureOut">
              <a:rPr lang="en-US" smtClean="0"/>
              <a:t>12/18/2019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8D4BE5-1AD6-4E48-8129-03781E4263E2}" type="slidenum">
              <a:rPr lang="en-US" smtClean="0"/>
              <a:t>‹#›</a:t>
            </a:fld>
            <a:endParaRPr lang="en-US"/>
          </a:p>
        </p:txBody>
      </p:sp>
    </p:spTree>
    <p:extLst>
      <p:ext uri="{BB962C8B-B14F-4D97-AF65-F5344CB8AC3E}">
        <p14:creationId xmlns:p14="http://schemas.microsoft.com/office/powerpoint/2010/main" val="1668000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smtClean="0"/>
              <a:pPr/>
              <a:t>12/18/2019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smtClean="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94417128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506830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009046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404228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smtClean="0"/>
              <a:pPr/>
              <a:t>12/18/2019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88585679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12/18/2019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877578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12/18/2019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697445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12/18/2019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798609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12/18/2019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700710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12/18/2019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61823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12/18/2019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50622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smtClean="0"/>
              <a:pPr/>
              <a:t>12/18/2019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149868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https://asp.nm.org/nonvisitbasedantibiotics.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asp.nm.org/uploads/9/0/7/8/90789983/pt_handout_travel_v6.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asp.nm.org/uploads/9/0/7/8/90789983/antibiotic_resistance_patient_education_v4.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slide" Target="slide13.xml"/><Relationship Id="rId13" Type="http://schemas.openxmlformats.org/officeDocument/2006/relationships/slide" Target="slide23.xml"/><Relationship Id="rId3" Type="http://schemas.openxmlformats.org/officeDocument/2006/relationships/slide" Target="slide5.xml"/><Relationship Id="rId7" Type="http://schemas.openxmlformats.org/officeDocument/2006/relationships/slide" Target="slide12.xml"/><Relationship Id="rId12" Type="http://schemas.openxmlformats.org/officeDocument/2006/relationships/slide" Target="slide21.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19.xml"/><Relationship Id="rId5" Type="http://schemas.openxmlformats.org/officeDocument/2006/relationships/slide" Target="slide9.xml"/><Relationship Id="rId10" Type="http://schemas.openxmlformats.org/officeDocument/2006/relationships/slide" Target="slide17.xml"/><Relationship Id="rId4" Type="http://schemas.openxmlformats.org/officeDocument/2006/relationships/slide" Target="slide7.xml"/><Relationship Id="rId9" Type="http://schemas.openxmlformats.org/officeDocument/2006/relationships/slide" Target="slide15.xml"/><Relationship Id="rId14" Type="http://schemas.openxmlformats.org/officeDocument/2006/relationships/slide" Target="slide2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asp.nm.org/uploads/9/0/7/8/90789983/evidence_summary_v4.pdf" TargetMode="External"/><Relationship Id="rId7" Type="http://schemas.openxmlformats.org/officeDocument/2006/relationships/hyperlink" Target="http://asp.nm.org/uploads/9/0/7/8/90789983/antibiotic_resistance_patient_education_v4.pdf" TargetMode="External"/><Relationship Id="rId2" Type="http://schemas.openxmlformats.org/officeDocument/2006/relationships/hyperlink" Target="https://prezi.com/p/bei0aj46iif_/non-visit-based-antibiotic-prescribing-teaching-tool-20191018/" TargetMode="External"/><Relationship Id="rId1" Type="http://schemas.openxmlformats.org/officeDocument/2006/relationships/slideLayout" Target="../slideLayouts/slideLayout2.xml"/><Relationship Id="rId6" Type="http://schemas.openxmlformats.org/officeDocument/2006/relationships/hyperlink" Target="http://asp.nm.org/uploads/9/0/7/8/90789983/pt_handout_travel_v6.pdf" TargetMode="External"/><Relationship Id="rId5" Type="http://schemas.openxmlformats.org/officeDocument/2006/relationships/hyperlink" Target="http://asp.nm.org/uploads/9/0/7/8/90789983/pt_handout_symptom_management_v7.pdf" TargetMode="External"/><Relationship Id="rId4" Type="http://schemas.openxmlformats.org/officeDocument/2006/relationships/hyperlink" Target="http://asp.nm.org/uploads/9/0/7/8/90789983/resource_list_v5.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asp.nm.org/uploads/9/0/7/8/90789983/pt_handout_symptom_management_v7.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65650" y="1530222"/>
            <a:ext cx="8242040" cy="3172406"/>
          </a:xfrm>
        </p:spPr>
        <p:txBody>
          <a:bodyPr>
            <a:noAutofit/>
          </a:bodyPr>
          <a:lstStyle/>
          <a:p>
            <a:r>
              <a:rPr lang="en-US" sz="4800" b="1" i="1" dirty="0" smtClean="0"/>
              <a:t>Non-Visit-Based Antibiotic Prescribing (NVBAP)</a:t>
            </a:r>
          </a:p>
          <a:p>
            <a:r>
              <a:rPr lang="en-US" sz="3200" dirty="0" smtClean="0"/>
              <a:t>Electronic flashcards presenting NVBAP best practices and common clinical scenarios</a:t>
            </a:r>
          </a:p>
          <a:p>
            <a:r>
              <a:rPr lang="en-US" dirty="0">
                <a:hlinkClick r:id="rId2"/>
              </a:rPr>
              <a:t>https://</a:t>
            </a:r>
            <a:r>
              <a:rPr lang="en-US" dirty="0" smtClean="0">
                <a:hlinkClick r:id="rId2"/>
              </a:rPr>
              <a:t>asp.nm.org/nonvisitbasedantibiotics.html</a:t>
            </a:r>
            <a:r>
              <a:rPr lang="en-US" dirty="0" smtClean="0"/>
              <a:t> </a:t>
            </a:r>
            <a:r>
              <a:rPr lang="en-US" sz="3200" dirty="0" smtClean="0"/>
              <a:t> </a:t>
            </a:r>
            <a:endParaRPr lang="en-US" sz="3200" dirty="0"/>
          </a:p>
        </p:txBody>
      </p:sp>
    </p:spTree>
    <p:extLst>
      <p:ext uri="{BB962C8B-B14F-4D97-AF65-F5344CB8AC3E}">
        <p14:creationId xmlns:p14="http://schemas.microsoft.com/office/powerpoint/2010/main" val="3537305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990531" y="1685731"/>
            <a:ext cx="8851639" cy="4385387"/>
          </a:xfrm>
          <a:prstGeom prst="rect">
            <a:avLst/>
          </a:prstGeom>
        </p:spPr>
        <p:txBody>
          <a:bodyPr vert="horz" lIns="91440" tIns="45720" rIns="91440" bIns="45720" rtlCol="0">
            <a:no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None/>
            </a:pPr>
            <a:r>
              <a:rPr lang="en-US" sz="4400" dirty="0" smtClean="0"/>
              <a:t>If it’s difficult to fit the patient into your schedule or a colleague’s schedule, refer patient to a convenience clinic, such as urgent care or a retail clinic (e.g., CVS </a:t>
            </a:r>
            <a:r>
              <a:rPr lang="en-US" sz="4400" dirty="0" err="1" smtClean="0"/>
              <a:t>MinuteClinic</a:t>
            </a:r>
            <a:r>
              <a:rPr lang="en-US" sz="4400" dirty="0" smtClean="0"/>
              <a:t>).</a:t>
            </a:r>
          </a:p>
        </p:txBody>
      </p:sp>
      <p:sp>
        <p:nvSpPr>
          <p:cNvPr id="5" name="TextBox 4"/>
          <p:cNvSpPr txBox="1"/>
          <p:nvPr/>
        </p:nvSpPr>
        <p:spPr>
          <a:xfrm>
            <a:off x="1281404" y="1212980"/>
            <a:ext cx="3620278" cy="369332"/>
          </a:xfrm>
          <a:prstGeom prst="rect">
            <a:avLst/>
          </a:prstGeom>
          <a:noFill/>
        </p:spPr>
        <p:txBody>
          <a:bodyPr wrap="square" rtlCol="0">
            <a:spAutoFit/>
          </a:bodyPr>
          <a:lstStyle/>
          <a:p>
            <a:r>
              <a:rPr lang="en-US" i="1" dirty="0" smtClean="0"/>
              <a:t>Scheduling conflicts</a:t>
            </a:r>
            <a:endParaRPr lang="en-US" i="1" dirty="0"/>
          </a:p>
        </p:txBody>
      </p:sp>
      <p:sp>
        <p:nvSpPr>
          <p:cNvPr id="6" name="TextBox 5"/>
          <p:cNvSpPr txBox="1"/>
          <p:nvPr/>
        </p:nvSpPr>
        <p:spPr>
          <a:xfrm>
            <a:off x="10350761" y="5237584"/>
            <a:ext cx="442750" cy="369332"/>
          </a:xfrm>
          <a:prstGeom prst="rect">
            <a:avLst/>
          </a:prstGeom>
          <a:noFill/>
        </p:spPr>
        <p:txBody>
          <a:bodyPr wrap="none" rtlCol="0">
            <a:spAutoFit/>
          </a:bodyPr>
          <a:lstStyle/>
          <a:p>
            <a:r>
              <a:rPr lang="en-US" dirty="0"/>
              <a:t>4</a:t>
            </a:r>
            <a:r>
              <a:rPr lang="en-US" dirty="0" smtClean="0"/>
              <a:t>A</a:t>
            </a:r>
            <a:endParaRPr lang="en-US" dirty="0"/>
          </a:p>
        </p:txBody>
      </p:sp>
    </p:spTree>
    <p:extLst>
      <p:ext uri="{BB962C8B-B14F-4D97-AF65-F5344CB8AC3E}">
        <p14:creationId xmlns:p14="http://schemas.microsoft.com/office/powerpoint/2010/main" val="3651114171"/>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909667" y="2058957"/>
            <a:ext cx="8266922" cy="2419738"/>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r>
              <a:rPr lang="en-US" sz="4400" dirty="0" smtClean="0"/>
              <a:t>How would you address an antibiotic request ahead of domestic travel?</a:t>
            </a:r>
            <a:endParaRPr lang="en-US" sz="4400" dirty="0"/>
          </a:p>
        </p:txBody>
      </p:sp>
      <p:sp>
        <p:nvSpPr>
          <p:cNvPr id="5" name="TextBox 4"/>
          <p:cNvSpPr txBox="1"/>
          <p:nvPr/>
        </p:nvSpPr>
        <p:spPr>
          <a:xfrm>
            <a:off x="10350761" y="5237584"/>
            <a:ext cx="465192" cy="369332"/>
          </a:xfrm>
          <a:prstGeom prst="rect">
            <a:avLst/>
          </a:prstGeom>
          <a:noFill/>
        </p:spPr>
        <p:txBody>
          <a:bodyPr wrap="none" rtlCol="0">
            <a:spAutoFit/>
          </a:bodyPr>
          <a:lstStyle/>
          <a:p>
            <a:r>
              <a:rPr lang="en-US" dirty="0"/>
              <a:t>5</a:t>
            </a:r>
            <a:r>
              <a:rPr lang="en-US" dirty="0" smtClean="0"/>
              <a:t>Q</a:t>
            </a:r>
            <a:endParaRPr lang="en-US" dirty="0"/>
          </a:p>
        </p:txBody>
      </p:sp>
      <p:sp>
        <p:nvSpPr>
          <p:cNvPr id="6" name="TextBox 5"/>
          <p:cNvSpPr txBox="1"/>
          <p:nvPr/>
        </p:nvSpPr>
        <p:spPr>
          <a:xfrm>
            <a:off x="1281404" y="1212980"/>
            <a:ext cx="3620278" cy="369332"/>
          </a:xfrm>
          <a:prstGeom prst="rect">
            <a:avLst/>
          </a:prstGeom>
          <a:noFill/>
        </p:spPr>
        <p:txBody>
          <a:bodyPr wrap="square" rtlCol="0">
            <a:spAutoFit/>
          </a:bodyPr>
          <a:lstStyle/>
          <a:p>
            <a:r>
              <a:rPr lang="en-US" i="1" dirty="0" smtClean="0"/>
              <a:t>Request for domestic travel kit</a:t>
            </a:r>
            <a:endParaRPr lang="en-US" i="1" dirty="0"/>
          </a:p>
        </p:txBody>
      </p:sp>
    </p:spTree>
    <p:extLst>
      <p:ext uri="{BB962C8B-B14F-4D97-AF65-F5344CB8AC3E}">
        <p14:creationId xmlns:p14="http://schemas.microsoft.com/office/powerpoint/2010/main" val="103314239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990531" y="1685731"/>
            <a:ext cx="8851639" cy="4385387"/>
          </a:xfrm>
          <a:prstGeom prst="rect">
            <a:avLst/>
          </a:prstGeom>
        </p:spPr>
        <p:txBody>
          <a:bodyPr vert="horz" lIns="91440" tIns="45720" rIns="91440" bIns="45720" rtlCol="0">
            <a:no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US" sz="2800" dirty="0" smtClean="0"/>
              <a:t>Delay decision to prescribe. Remind your patient that…</a:t>
            </a:r>
          </a:p>
          <a:p>
            <a:pPr lvl="1"/>
            <a:r>
              <a:rPr lang="en-US" sz="2200" dirty="0"/>
              <a:t>y</a:t>
            </a:r>
            <a:r>
              <a:rPr lang="en-US" sz="2200" dirty="0" smtClean="0"/>
              <a:t>our clinic only prescribes antibiotics when they will do more good than harm</a:t>
            </a:r>
          </a:p>
          <a:p>
            <a:pPr lvl="1"/>
            <a:r>
              <a:rPr lang="en-US" sz="2200" dirty="0" smtClean="0"/>
              <a:t>antibiotics may be able to be phoned in later</a:t>
            </a:r>
          </a:p>
          <a:p>
            <a:r>
              <a:rPr lang="en-US" sz="2800" dirty="0" smtClean="0"/>
              <a:t>Recommend script:</a:t>
            </a:r>
          </a:p>
          <a:p>
            <a:pPr marL="0" indent="0">
              <a:buNone/>
            </a:pPr>
            <a:r>
              <a:rPr lang="en-US" sz="2200" dirty="0" smtClean="0"/>
              <a:t>“I understand you’d prefer a prescription right now to have on hand. However, antibiotics often cause more harm than help. If symptoms present themselves while you are away, you can call us. If it will be a help, we will be happy to send a prescription to your closest pharmacy then.”</a:t>
            </a:r>
          </a:p>
          <a:p>
            <a:r>
              <a:rPr lang="en-US" sz="2800" dirty="0" smtClean="0"/>
              <a:t>Equip patient with </a:t>
            </a:r>
            <a:r>
              <a:rPr lang="en-US" sz="2800" dirty="0" smtClean="0">
                <a:hlinkClick r:id="rId2"/>
              </a:rPr>
              <a:t>NVBAP Travel Handout</a:t>
            </a:r>
            <a:endParaRPr lang="en-US" sz="2800" dirty="0" smtClean="0"/>
          </a:p>
        </p:txBody>
      </p:sp>
      <p:sp>
        <p:nvSpPr>
          <p:cNvPr id="5" name="TextBox 4"/>
          <p:cNvSpPr txBox="1"/>
          <p:nvPr/>
        </p:nvSpPr>
        <p:spPr>
          <a:xfrm>
            <a:off x="10376978" y="5701786"/>
            <a:ext cx="442750" cy="369332"/>
          </a:xfrm>
          <a:prstGeom prst="rect">
            <a:avLst/>
          </a:prstGeom>
          <a:noFill/>
        </p:spPr>
        <p:txBody>
          <a:bodyPr wrap="none" rtlCol="0">
            <a:spAutoFit/>
          </a:bodyPr>
          <a:lstStyle/>
          <a:p>
            <a:r>
              <a:rPr lang="en-US" dirty="0"/>
              <a:t>5</a:t>
            </a:r>
            <a:r>
              <a:rPr lang="en-US" dirty="0" smtClean="0"/>
              <a:t>A</a:t>
            </a:r>
            <a:endParaRPr lang="en-US" dirty="0"/>
          </a:p>
        </p:txBody>
      </p:sp>
      <p:sp>
        <p:nvSpPr>
          <p:cNvPr id="8" name="TextBox 7"/>
          <p:cNvSpPr txBox="1"/>
          <p:nvPr/>
        </p:nvSpPr>
        <p:spPr>
          <a:xfrm>
            <a:off x="1281404" y="1212980"/>
            <a:ext cx="3620278" cy="369332"/>
          </a:xfrm>
          <a:prstGeom prst="rect">
            <a:avLst/>
          </a:prstGeom>
          <a:noFill/>
        </p:spPr>
        <p:txBody>
          <a:bodyPr wrap="square" rtlCol="0">
            <a:spAutoFit/>
          </a:bodyPr>
          <a:lstStyle/>
          <a:p>
            <a:r>
              <a:rPr lang="en-US" i="1" dirty="0" smtClean="0"/>
              <a:t>Request for domestic travel kit</a:t>
            </a:r>
            <a:endParaRPr lang="en-US" i="1" dirty="0"/>
          </a:p>
        </p:txBody>
      </p:sp>
    </p:spTree>
    <p:extLst>
      <p:ext uri="{BB962C8B-B14F-4D97-AF65-F5344CB8AC3E}">
        <p14:creationId xmlns:p14="http://schemas.microsoft.com/office/powerpoint/2010/main" val="20666731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350761" y="5237584"/>
            <a:ext cx="465192" cy="369332"/>
          </a:xfrm>
          <a:prstGeom prst="rect">
            <a:avLst/>
          </a:prstGeom>
          <a:noFill/>
        </p:spPr>
        <p:txBody>
          <a:bodyPr wrap="none" rtlCol="0">
            <a:spAutoFit/>
          </a:bodyPr>
          <a:lstStyle/>
          <a:p>
            <a:r>
              <a:rPr lang="en-US" dirty="0"/>
              <a:t>6</a:t>
            </a:r>
            <a:r>
              <a:rPr lang="en-US" dirty="0" smtClean="0"/>
              <a:t>Q</a:t>
            </a:r>
            <a:endParaRPr lang="en-US" dirty="0"/>
          </a:p>
        </p:txBody>
      </p:sp>
      <p:sp>
        <p:nvSpPr>
          <p:cNvPr id="6" name="TextBox 5"/>
          <p:cNvSpPr txBox="1"/>
          <p:nvPr/>
        </p:nvSpPr>
        <p:spPr>
          <a:xfrm>
            <a:off x="1281404" y="1212980"/>
            <a:ext cx="3813110" cy="369332"/>
          </a:xfrm>
          <a:prstGeom prst="rect">
            <a:avLst/>
          </a:prstGeom>
          <a:noFill/>
        </p:spPr>
        <p:txBody>
          <a:bodyPr wrap="square" rtlCol="0">
            <a:spAutoFit/>
          </a:bodyPr>
          <a:lstStyle/>
          <a:p>
            <a:r>
              <a:rPr lang="en-US" i="1" dirty="0" smtClean="0"/>
              <a:t>Infection exposure scenario</a:t>
            </a:r>
            <a:endParaRPr lang="en-US" i="1" dirty="0"/>
          </a:p>
        </p:txBody>
      </p:sp>
      <p:sp>
        <p:nvSpPr>
          <p:cNvPr id="8" name="Subtitle 2"/>
          <p:cNvSpPr txBox="1">
            <a:spLocks/>
          </p:cNvSpPr>
          <p:nvPr/>
        </p:nvSpPr>
        <p:spPr>
          <a:xfrm>
            <a:off x="1909667" y="2058957"/>
            <a:ext cx="8266922" cy="3178628"/>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r>
              <a:rPr lang="en-US" sz="2800" dirty="0" smtClean="0"/>
              <a:t>Would you prescribe an antibiotic without an office visit given the scenario below?</a:t>
            </a:r>
            <a:endParaRPr lang="en-US" sz="2800" dirty="0"/>
          </a:p>
          <a:p>
            <a:endParaRPr lang="en-US" sz="900" dirty="0"/>
          </a:p>
          <a:p>
            <a:r>
              <a:rPr lang="en-US" sz="2800" dirty="0"/>
              <a:t>Your patient: </a:t>
            </a:r>
            <a:r>
              <a:rPr lang="en-US" sz="2800" b="1" dirty="0" smtClean="0"/>
              <a:t>“</a:t>
            </a:r>
            <a:r>
              <a:rPr lang="en-US" sz="2800" b="1" dirty="0"/>
              <a:t>There’s been a case of whooping cough at the daycare I work at. Is there something I should take?</a:t>
            </a:r>
            <a:r>
              <a:rPr lang="en-US" sz="2800" b="1" dirty="0" smtClean="0"/>
              <a:t>”</a:t>
            </a:r>
            <a:endParaRPr lang="en-US" sz="2800" b="1" dirty="0"/>
          </a:p>
        </p:txBody>
      </p:sp>
    </p:spTree>
    <p:extLst>
      <p:ext uri="{BB962C8B-B14F-4D97-AF65-F5344CB8AC3E}">
        <p14:creationId xmlns:p14="http://schemas.microsoft.com/office/powerpoint/2010/main" val="187190992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350761" y="5237584"/>
            <a:ext cx="442750" cy="369332"/>
          </a:xfrm>
          <a:prstGeom prst="rect">
            <a:avLst/>
          </a:prstGeom>
          <a:noFill/>
        </p:spPr>
        <p:txBody>
          <a:bodyPr wrap="none" rtlCol="0">
            <a:spAutoFit/>
          </a:bodyPr>
          <a:lstStyle/>
          <a:p>
            <a:r>
              <a:rPr lang="en-US" dirty="0"/>
              <a:t>6</a:t>
            </a:r>
            <a:r>
              <a:rPr lang="en-US" dirty="0" smtClean="0"/>
              <a:t>A</a:t>
            </a:r>
            <a:endParaRPr lang="en-US" dirty="0"/>
          </a:p>
        </p:txBody>
      </p:sp>
      <p:sp>
        <p:nvSpPr>
          <p:cNvPr id="6" name="Subtitle 2"/>
          <p:cNvSpPr txBox="1">
            <a:spLocks/>
          </p:cNvSpPr>
          <p:nvPr/>
        </p:nvSpPr>
        <p:spPr>
          <a:xfrm>
            <a:off x="1990531" y="1685731"/>
            <a:ext cx="8851639" cy="4385387"/>
          </a:xfrm>
          <a:prstGeom prst="rect">
            <a:avLst/>
          </a:prstGeom>
        </p:spPr>
        <p:txBody>
          <a:bodyPr vert="horz" lIns="91440" tIns="45720" rIns="91440" bIns="45720" rtlCol="0">
            <a:no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None/>
            </a:pPr>
            <a:r>
              <a:rPr lang="en-US" sz="2800" dirty="0">
                <a:solidFill>
                  <a:schemeClr val="tx1"/>
                </a:solidFill>
              </a:rPr>
              <a:t>Pertussis </a:t>
            </a:r>
            <a:r>
              <a:rPr lang="en-US" sz="2800" dirty="0" err="1">
                <a:solidFill>
                  <a:schemeClr val="tx1"/>
                </a:solidFill>
              </a:rPr>
              <a:t>postexposure</a:t>
            </a:r>
            <a:r>
              <a:rPr lang="en-US" sz="2800" dirty="0">
                <a:solidFill>
                  <a:schemeClr val="tx1"/>
                </a:solidFill>
              </a:rPr>
              <a:t> prophylaxis </a:t>
            </a:r>
            <a:r>
              <a:rPr lang="en-US" sz="2800" dirty="0" smtClean="0">
                <a:solidFill>
                  <a:schemeClr val="tx1"/>
                </a:solidFill>
              </a:rPr>
              <a:t>is </a:t>
            </a:r>
            <a:r>
              <a:rPr lang="en-US" sz="2800" dirty="0">
                <a:solidFill>
                  <a:schemeClr val="tx1"/>
                </a:solidFill>
              </a:rPr>
              <a:t>recommended within 21 days of the onset of cough in an index patient if the person is around:</a:t>
            </a:r>
          </a:p>
          <a:p>
            <a:r>
              <a:rPr lang="en-US" sz="2800" dirty="0">
                <a:solidFill>
                  <a:schemeClr val="tx1"/>
                </a:solidFill>
              </a:rPr>
              <a:t>infants under 12 months of age,</a:t>
            </a:r>
          </a:p>
          <a:p>
            <a:r>
              <a:rPr lang="en-US" sz="2800" dirty="0">
                <a:solidFill>
                  <a:schemeClr val="tx1"/>
                </a:solidFill>
              </a:rPr>
              <a:t>women in their third trimester of pregnancy,</a:t>
            </a:r>
          </a:p>
          <a:p>
            <a:r>
              <a:rPr lang="en-US" sz="2800" dirty="0" smtClean="0">
                <a:solidFill>
                  <a:schemeClr val="tx1"/>
                </a:solidFill>
              </a:rPr>
              <a:t>people </a:t>
            </a:r>
            <a:r>
              <a:rPr lang="en-US" sz="2800" dirty="0">
                <a:solidFill>
                  <a:schemeClr val="tx1"/>
                </a:solidFill>
              </a:rPr>
              <a:t>who are immunocompromised, have moderate-to-severe asthma, or other pre-existing health condition that may be exacerbated by pertussis.</a:t>
            </a:r>
          </a:p>
        </p:txBody>
      </p:sp>
      <p:sp>
        <p:nvSpPr>
          <p:cNvPr id="7" name="TextBox 6"/>
          <p:cNvSpPr txBox="1"/>
          <p:nvPr/>
        </p:nvSpPr>
        <p:spPr>
          <a:xfrm>
            <a:off x="1281404" y="1212980"/>
            <a:ext cx="3813110" cy="369332"/>
          </a:xfrm>
          <a:prstGeom prst="rect">
            <a:avLst/>
          </a:prstGeom>
          <a:noFill/>
        </p:spPr>
        <p:txBody>
          <a:bodyPr wrap="square" rtlCol="0">
            <a:spAutoFit/>
          </a:bodyPr>
          <a:lstStyle/>
          <a:p>
            <a:r>
              <a:rPr lang="en-US" i="1" dirty="0" smtClean="0"/>
              <a:t>Infection exposure scenario</a:t>
            </a:r>
            <a:endParaRPr lang="en-US" i="1" dirty="0"/>
          </a:p>
        </p:txBody>
      </p:sp>
    </p:spTree>
    <p:extLst>
      <p:ext uri="{BB962C8B-B14F-4D97-AF65-F5344CB8AC3E}">
        <p14:creationId xmlns:p14="http://schemas.microsoft.com/office/powerpoint/2010/main" val="1979341692"/>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909667" y="2058957"/>
            <a:ext cx="8266922" cy="2419738"/>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r>
              <a:rPr lang="en-US" sz="4400" dirty="0" smtClean="0"/>
              <a:t>What are some reasons antibiotics are not the best treatment option?</a:t>
            </a:r>
            <a:endParaRPr lang="en-US" sz="4400" dirty="0"/>
          </a:p>
        </p:txBody>
      </p:sp>
      <p:sp>
        <p:nvSpPr>
          <p:cNvPr id="5" name="TextBox 4"/>
          <p:cNvSpPr txBox="1"/>
          <p:nvPr/>
        </p:nvSpPr>
        <p:spPr>
          <a:xfrm>
            <a:off x="10350761" y="5237584"/>
            <a:ext cx="465192" cy="369332"/>
          </a:xfrm>
          <a:prstGeom prst="rect">
            <a:avLst/>
          </a:prstGeom>
          <a:noFill/>
        </p:spPr>
        <p:txBody>
          <a:bodyPr wrap="none" rtlCol="0">
            <a:spAutoFit/>
          </a:bodyPr>
          <a:lstStyle/>
          <a:p>
            <a:r>
              <a:rPr lang="en-US" dirty="0"/>
              <a:t>7</a:t>
            </a:r>
            <a:r>
              <a:rPr lang="en-US" dirty="0" smtClean="0"/>
              <a:t>Q</a:t>
            </a:r>
            <a:endParaRPr lang="en-US" dirty="0"/>
          </a:p>
        </p:txBody>
      </p:sp>
      <p:sp>
        <p:nvSpPr>
          <p:cNvPr id="6" name="TextBox 5"/>
          <p:cNvSpPr txBox="1"/>
          <p:nvPr/>
        </p:nvSpPr>
        <p:spPr>
          <a:xfrm>
            <a:off x="1281404" y="1212980"/>
            <a:ext cx="3813110" cy="369332"/>
          </a:xfrm>
          <a:prstGeom prst="rect">
            <a:avLst/>
          </a:prstGeom>
          <a:noFill/>
        </p:spPr>
        <p:txBody>
          <a:bodyPr wrap="square" rtlCol="0">
            <a:spAutoFit/>
          </a:bodyPr>
          <a:lstStyle/>
          <a:p>
            <a:r>
              <a:rPr lang="en-US" i="1" dirty="0" smtClean="0"/>
              <a:t>Antibiotic resistance education</a:t>
            </a:r>
            <a:endParaRPr lang="en-US" i="1" dirty="0"/>
          </a:p>
        </p:txBody>
      </p:sp>
    </p:spTree>
    <p:extLst>
      <p:ext uri="{BB962C8B-B14F-4D97-AF65-F5344CB8AC3E}">
        <p14:creationId xmlns:p14="http://schemas.microsoft.com/office/powerpoint/2010/main" val="423641766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990531" y="1685731"/>
            <a:ext cx="8851639" cy="4385387"/>
          </a:xfrm>
          <a:prstGeom prst="rect">
            <a:avLst/>
          </a:prstGeom>
        </p:spPr>
        <p:txBody>
          <a:bodyPr vert="horz" lIns="91440" tIns="45720" rIns="91440" bIns="45720" rtlCol="0">
            <a:no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US" sz="3200" dirty="0" smtClean="0"/>
              <a:t>Antibiotics </a:t>
            </a:r>
            <a:r>
              <a:rPr lang="en-US" sz="3200" b="1" dirty="0" smtClean="0"/>
              <a:t>don’t help viral symptoms</a:t>
            </a:r>
          </a:p>
          <a:p>
            <a:r>
              <a:rPr lang="en-US" sz="3200" b="1" dirty="0" smtClean="0"/>
              <a:t>Side effects: </a:t>
            </a:r>
            <a:r>
              <a:rPr lang="en-US" sz="3200" dirty="0" smtClean="0"/>
              <a:t>indigestion, nausea, skin rash, diarrhea</a:t>
            </a:r>
          </a:p>
          <a:p>
            <a:r>
              <a:rPr lang="en-US" sz="3200" b="1" dirty="0" smtClean="0"/>
              <a:t>Microbiome disruption:</a:t>
            </a:r>
            <a:r>
              <a:rPr lang="en-US" sz="3200" dirty="0" smtClean="0"/>
              <a:t> antibiotics kill off lots of good bacteria in our bodies</a:t>
            </a:r>
          </a:p>
          <a:p>
            <a:r>
              <a:rPr lang="en-US" sz="3200" b="1" dirty="0" smtClean="0"/>
              <a:t>Antibiotic resistance: </a:t>
            </a:r>
            <a:r>
              <a:rPr lang="en-US" sz="3200" dirty="0" smtClean="0"/>
              <a:t>bacteria becomes less responsive to antibiotics, making future infections untreatable</a:t>
            </a:r>
            <a:endParaRPr lang="en-US" sz="3200" b="1" dirty="0" smtClean="0"/>
          </a:p>
        </p:txBody>
      </p:sp>
      <p:sp>
        <p:nvSpPr>
          <p:cNvPr id="6" name="TextBox 5"/>
          <p:cNvSpPr txBox="1"/>
          <p:nvPr/>
        </p:nvSpPr>
        <p:spPr>
          <a:xfrm>
            <a:off x="10320281" y="6071118"/>
            <a:ext cx="442750" cy="369332"/>
          </a:xfrm>
          <a:prstGeom prst="rect">
            <a:avLst/>
          </a:prstGeom>
          <a:noFill/>
        </p:spPr>
        <p:txBody>
          <a:bodyPr wrap="none" rtlCol="0">
            <a:spAutoFit/>
          </a:bodyPr>
          <a:lstStyle/>
          <a:p>
            <a:r>
              <a:rPr lang="en-US" dirty="0"/>
              <a:t>7</a:t>
            </a:r>
            <a:r>
              <a:rPr lang="en-US" dirty="0" smtClean="0"/>
              <a:t>A</a:t>
            </a:r>
            <a:endParaRPr lang="en-US" dirty="0"/>
          </a:p>
        </p:txBody>
      </p:sp>
      <p:sp>
        <p:nvSpPr>
          <p:cNvPr id="7" name="TextBox 6"/>
          <p:cNvSpPr txBox="1"/>
          <p:nvPr/>
        </p:nvSpPr>
        <p:spPr>
          <a:xfrm>
            <a:off x="1281404" y="1212980"/>
            <a:ext cx="3813110" cy="369332"/>
          </a:xfrm>
          <a:prstGeom prst="rect">
            <a:avLst/>
          </a:prstGeom>
          <a:noFill/>
        </p:spPr>
        <p:txBody>
          <a:bodyPr wrap="square" rtlCol="0">
            <a:spAutoFit/>
          </a:bodyPr>
          <a:lstStyle/>
          <a:p>
            <a:r>
              <a:rPr lang="en-US" i="1" dirty="0" smtClean="0"/>
              <a:t>Antibiotic resistance education</a:t>
            </a:r>
            <a:endParaRPr lang="en-US" i="1" dirty="0"/>
          </a:p>
        </p:txBody>
      </p:sp>
    </p:spTree>
    <p:extLst>
      <p:ext uri="{BB962C8B-B14F-4D97-AF65-F5344CB8AC3E}">
        <p14:creationId xmlns:p14="http://schemas.microsoft.com/office/powerpoint/2010/main" val="2053566060"/>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909667" y="2313993"/>
            <a:ext cx="8266922" cy="2419738"/>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r>
              <a:rPr lang="en-US" sz="4400" dirty="0" smtClean="0"/>
              <a:t>How would you educate your patient on antibiotic resistance?</a:t>
            </a:r>
            <a:endParaRPr lang="en-US" sz="4400" dirty="0"/>
          </a:p>
        </p:txBody>
      </p:sp>
      <p:sp>
        <p:nvSpPr>
          <p:cNvPr id="5" name="TextBox 4"/>
          <p:cNvSpPr txBox="1"/>
          <p:nvPr/>
        </p:nvSpPr>
        <p:spPr>
          <a:xfrm>
            <a:off x="10350761" y="5237584"/>
            <a:ext cx="465192" cy="369332"/>
          </a:xfrm>
          <a:prstGeom prst="rect">
            <a:avLst/>
          </a:prstGeom>
          <a:noFill/>
        </p:spPr>
        <p:txBody>
          <a:bodyPr wrap="none" rtlCol="0">
            <a:spAutoFit/>
          </a:bodyPr>
          <a:lstStyle/>
          <a:p>
            <a:r>
              <a:rPr lang="en-US" dirty="0"/>
              <a:t>8</a:t>
            </a:r>
            <a:r>
              <a:rPr lang="en-US" dirty="0" smtClean="0"/>
              <a:t>Q</a:t>
            </a:r>
            <a:endParaRPr lang="en-US" dirty="0"/>
          </a:p>
        </p:txBody>
      </p:sp>
      <p:sp>
        <p:nvSpPr>
          <p:cNvPr id="6" name="TextBox 5"/>
          <p:cNvSpPr txBox="1"/>
          <p:nvPr/>
        </p:nvSpPr>
        <p:spPr>
          <a:xfrm>
            <a:off x="1281403" y="1212980"/>
            <a:ext cx="4184899" cy="369332"/>
          </a:xfrm>
          <a:prstGeom prst="rect">
            <a:avLst/>
          </a:prstGeom>
          <a:noFill/>
        </p:spPr>
        <p:txBody>
          <a:bodyPr wrap="square" rtlCol="0">
            <a:spAutoFit/>
          </a:bodyPr>
          <a:lstStyle/>
          <a:p>
            <a:r>
              <a:rPr lang="en-US" i="1" dirty="0" smtClean="0"/>
              <a:t>Script: Antibiotic resistance education</a:t>
            </a:r>
            <a:endParaRPr lang="en-US" i="1" dirty="0"/>
          </a:p>
        </p:txBody>
      </p:sp>
    </p:spTree>
    <p:extLst>
      <p:ext uri="{BB962C8B-B14F-4D97-AF65-F5344CB8AC3E}">
        <p14:creationId xmlns:p14="http://schemas.microsoft.com/office/powerpoint/2010/main" val="309276727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990531" y="1685731"/>
            <a:ext cx="8851639" cy="4385387"/>
          </a:xfrm>
          <a:prstGeom prst="rect">
            <a:avLst/>
          </a:prstGeom>
        </p:spPr>
        <p:txBody>
          <a:bodyPr vert="horz" lIns="91440" tIns="45720" rIns="91440" bIns="45720" rtlCol="0">
            <a:no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US" sz="2400" b="1" dirty="0" smtClean="0"/>
              <a:t>Ineffective for viral symptoms: </a:t>
            </a:r>
            <a:r>
              <a:rPr lang="en-US" sz="2400" dirty="0" smtClean="0"/>
              <a:t>“Antibiotics won’t help your symptoms go away faster.”</a:t>
            </a:r>
            <a:endParaRPr lang="en-US" sz="2400" b="1" dirty="0" smtClean="0"/>
          </a:p>
          <a:p>
            <a:r>
              <a:rPr lang="en-US" sz="2400" b="1" dirty="0" smtClean="0"/>
              <a:t>Side effects: </a:t>
            </a:r>
            <a:r>
              <a:rPr lang="en-US" sz="2400" dirty="0" smtClean="0"/>
              <a:t>“Antibiotics could cause more harm, like diarrhea.”</a:t>
            </a:r>
            <a:endParaRPr lang="en-US" sz="2400" b="1" dirty="0" smtClean="0"/>
          </a:p>
          <a:p>
            <a:r>
              <a:rPr lang="en-US" sz="2400" b="1" dirty="0" smtClean="0"/>
              <a:t>Antibiotic resistance: </a:t>
            </a:r>
            <a:r>
              <a:rPr lang="en-US" sz="2400" dirty="0" smtClean="0"/>
              <a:t>“Bacterial infections will eventually become untreatable with antibiotics. We are trying to delay that problem by not prescribing unnecessary antibiotics.”</a:t>
            </a:r>
          </a:p>
          <a:p>
            <a:r>
              <a:rPr lang="en-US" sz="2400" b="1" dirty="0" smtClean="0"/>
              <a:t>Balancing risks and benefits: </a:t>
            </a:r>
            <a:r>
              <a:rPr lang="en-US" sz="2400" dirty="0" smtClean="0"/>
              <a:t>“An antibiotic is more likely to hurt you than to help you</a:t>
            </a:r>
            <a:r>
              <a:rPr lang="en-US" sz="2400" dirty="0" smtClean="0"/>
              <a:t>.”</a:t>
            </a:r>
          </a:p>
          <a:p>
            <a:r>
              <a:rPr lang="en-US" sz="2400" dirty="0" smtClean="0"/>
              <a:t>Equip patient with </a:t>
            </a:r>
            <a:r>
              <a:rPr lang="en-US" sz="2400" dirty="0" smtClean="0">
                <a:hlinkClick r:id="rId2"/>
              </a:rPr>
              <a:t>Antibiotic Resistance Education Handout</a:t>
            </a:r>
            <a:endParaRPr lang="en-US" sz="2400" dirty="0" smtClean="0"/>
          </a:p>
        </p:txBody>
      </p:sp>
      <p:sp>
        <p:nvSpPr>
          <p:cNvPr id="7" name="TextBox 6"/>
          <p:cNvSpPr txBox="1"/>
          <p:nvPr/>
        </p:nvSpPr>
        <p:spPr>
          <a:xfrm>
            <a:off x="1281404" y="1212980"/>
            <a:ext cx="4265286" cy="369332"/>
          </a:xfrm>
          <a:prstGeom prst="rect">
            <a:avLst/>
          </a:prstGeom>
          <a:noFill/>
        </p:spPr>
        <p:txBody>
          <a:bodyPr wrap="square" rtlCol="0">
            <a:spAutoFit/>
          </a:bodyPr>
          <a:lstStyle/>
          <a:p>
            <a:r>
              <a:rPr lang="en-US" i="1" dirty="0"/>
              <a:t>Script: </a:t>
            </a:r>
            <a:r>
              <a:rPr lang="en-US" i="1" dirty="0" smtClean="0"/>
              <a:t>Antibiotic resistance education</a:t>
            </a:r>
          </a:p>
        </p:txBody>
      </p:sp>
      <p:sp>
        <p:nvSpPr>
          <p:cNvPr id="5" name="TextBox 4"/>
          <p:cNvSpPr txBox="1"/>
          <p:nvPr/>
        </p:nvSpPr>
        <p:spPr>
          <a:xfrm>
            <a:off x="10350761" y="5536162"/>
            <a:ext cx="442750" cy="369332"/>
          </a:xfrm>
          <a:prstGeom prst="rect">
            <a:avLst/>
          </a:prstGeom>
          <a:noFill/>
        </p:spPr>
        <p:txBody>
          <a:bodyPr wrap="none" rtlCol="0">
            <a:spAutoFit/>
          </a:bodyPr>
          <a:lstStyle/>
          <a:p>
            <a:r>
              <a:rPr lang="en-US" dirty="0" smtClean="0"/>
              <a:t>8</a:t>
            </a:r>
            <a:r>
              <a:rPr lang="en-US" dirty="0"/>
              <a:t>A</a:t>
            </a:r>
            <a:endParaRPr lang="en-US" dirty="0"/>
          </a:p>
        </p:txBody>
      </p:sp>
    </p:spTree>
    <p:extLst>
      <p:ext uri="{BB962C8B-B14F-4D97-AF65-F5344CB8AC3E}">
        <p14:creationId xmlns:p14="http://schemas.microsoft.com/office/powerpoint/2010/main" val="3286830616"/>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909184" y="1959311"/>
            <a:ext cx="8372725" cy="3378273"/>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r>
              <a:rPr lang="en-US" sz="3600" dirty="0" smtClean="0"/>
              <a:t>How would you educate your patient on antibiotic resistance who rarely uses antibiotics so the patient believes their antibiotic use is not contributing to resistance?</a:t>
            </a:r>
            <a:endParaRPr lang="en-US" sz="3600" dirty="0"/>
          </a:p>
        </p:txBody>
      </p:sp>
      <p:sp>
        <p:nvSpPr>
          <p:cNvPr id="5" name="TextBox 4"/>
          <p:cNvSpPr txBox="1"/>
          <p:nvPr/>
        </p:nvSpPr>
        <p:spPr>
          <a:xfrm>
            <a:off x="10350761" y="5237584"/>
            <a:ext cx="465192" cy="369332"/>
          </a:xfrm>
          <a:prstGeom prst="rect">
            <a:avLst/>
          </a:prstGeom>
          <a:noFill/>
        </p:spPr>
        <p:txBody>
          <a:bodyPr wrap="none" rtlCol="0">
            <a:spAutoFit/>
          </a:bodyPr>
          <a:lstStyle/>
          <a:p>
            <a:r>
              <a:rPr lang="en-US" dirty="0"/>
              <a:t>9</a:t>
            </a:r>
            <a:r>
              <a:rPr lang="en-US" dirty="0" smtClean="0"/>
              <a:t>Q</a:t>
            </a:r>
            <a:endParaRPr lang="en-US" dirty="0"/>
          </a:p>
        </p:txBody>
      </p:sp>
      <p:sp>
        <p:nvSpPr>
          <p:cNvPr id="6" name="TextBox 5"/>
          <p:cNvSpPr txBox="1"/>
          <p:nvPr/>
        </p:nvSpPr>
        <p:spPr>
          <a:xfrm>
            <a:off x="1281403" y="1212980"/>
            <a:ext cx="5822781" cy="369332"/>
          </a:xfrm>
          <a:prstGeom prst="rect">
            <a:avLst/>
          </a:prstGeom>
          <a:noFill/>
        </p:spPr>
        <p:txBody>
          <a:bodyPr wrap="square" rtlCol="0">
            <a:spAutoFit/>
          </a:bodyPr>
          <a:lstStyle/>
          <a:p>
            <a:r>
              <a:rPr lang="en-US" i="1" dirty="0" smtClean="0"/>
              <a:t>Script: Antibiotic resistance education for infrequent users</a:t>
            </a:r>
            <a:endParaRPr lang="en-US" i="1" dirty="0"/>
          </a:p>
        </p:txBody>
      </p:sp>
    </p:spTree>
    <p:extLst>
      <p:ext uri="{BB962C8B-B14F-4D97-AF65-F5344CB8AC3E}">
        <p14:creationId xmlns:p14="http://schemas.microsoft.com/office/powerpoint/2010/main" val="114436456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65650" y="1100614"/>
            <a:ext cx="8242040" cy="4572398"/>
          </a:xfrm>
        </p:spPr>
        <p:txBody>
          <a:bodyPr>
            <a:noAutofit/>
          </a:bodyPr>
          <a:lstStyle/>
          <a:p>
            <a:r>
              <a:rPr lang="en-US" sz="2800" b="1" dirty="0" smtClean="0"/>
              <a:t>Table of Contents</a:t>
            </a:r>
          </a:p>
          <a:p>
            <a:pPr algn="l"/>
            <a:r>
              <a:rPr lang="en-US" sz="1800" dirty="0" smtClean="0">
                <a:hlinkClick r:id="rId2" action="ppaction://hlinksldjump"/>
              </a:rPr>
              <a:t>Best practice: Patient reported symptoms</a:t>
            </a:r>
            <a:r>
              <a:rPr lang="en-US" sz="1800" dirty="0" smtClean="0">
                <a:hlinkClick r:id="rId2" action="ppaction://hlinksldjump"/>
              </a:rPr>
              <a:t>…………………………………………...............…</a:t>
            </a:r>
            <a:r>
              <a:rPr lang="en-US" sz="1800" dirty="0" smtClean="0">
                <a:hlinkClick r:id="rId2" action="ppaction://hlinksldjump"/>
              </a:rPr>
              <a:t>1Q</a:t>
            </a:r>
            <a:endParaRPr lang="en-US" sz="1800" dirty="0" smtClean="0"/>
          </a:p>
          <a:p>
            <a:pPr algn="l"/>
            <a:r>
              <a:rPr lang="en-US" sz="1800" dirty="0">
                <a:hlinkClick r:id="rId3" action="ppaction://hlinksldjump"/>
              </a:rPr>
              <a:t>Antibiotic appropriateness: Respiratory symptoms</a:t>
            </a:r>
            <a:r>
              <a:rPr lang="en-US" sz="1800" dirty="0" smtClean="0">
                <a:hlinkClick r:id="rId3" action="ppaction://hlinksldjump"/>
              </a:rPr>
              <a:t>………………………...……..……………</a:t>
            </a:r>
            <a:r>
              <a:rPr lang="en-US" sz="1800" dirty="0" smtClean="0">
                <a:hlinkClick r:id="rId3" action="ppaction://hlinksldjump"/>
              </a:rPr>
              <a:t>2Q</a:t>
            </a:r>
            <a:endParaRPr lang="en-US" sz="1800" dirty="0"/>
          </a:p>
          <a:p>
            <a:pPr algn="l"/>
            <a:r>
              <a:rPr lang="en-US" sz="1800" dirty="0" smtClean="0">
                <a:hlinkClick r:id="rId4" action="ppaction://hlinksldjump"/>
              </a:rPr>
              <a:t>Recommended script: Schedule office </a:t>
            </a:r>
            <a:r>
              <a:rPr lang="en-US" sz="1800" dirty="0">
                <a:hlinkClick r:id="rId4" action="ppaction://hlinksldjump"/>
              </a:rPr>
              <a:t>visit</a:t>
            </a:r>
            <a:r>
              <a:rPr lang="en-US" sz="1800" dirty="0" smtClean="0">
                <a:hlinkClick r:id="rId4" action="ppaction://hlinksldjump"/>
              </a:rPr>
              <a:t>……………………………………………………….3Q</a:t>
            </a:r>
            <a:endParaRPr lang="en-US" sz="1800" dirty="0" smtClean="0"/>
          </a:p>
          <a:p>
            <a:pPr algn="l"/>
            <a:r>
              <a:rPr lang="en-US" sz="1800" dirty="0">
                <a:hlinkClick r:id="rId5" action="ppaction://hlinksldjump"/>
              </a:rPr>
              <a:t>Best practice: Scheduling conflicts</a:t>
            </a:r>
            <a:r>
              <a:rPr lang="en-US" sz="1800" dirty="0" smtClean="0">
                <a:hlinkClick r:id="rId5" action="ppaction://hlinksldjump"/>
              </a:rPr>
              <a:t>………………..………………………………………..………..</a:t>
            </a:r>
            <a:r>
              <a:rPr lang="en-US" sz="1800" dirty="0" smtClean="0">
                <a:hlinkClick r:id="rId5" action="ppaction://hlinksldjump"/>
              </a:rPr>
              <a:t>4Q</a:t>
            </a:r>
            <a:endParaRPr lang="en-US" sz="1800" dirty="0"/>
          </a:p>
          <a:p>
            <a:pPr algn="l"/>
            <a:r>
              <a:rPr lang="en-US" sz="1800" dirty="0" smtClean="0">
                <a:hlinkClick r:id="rId6" action="ppaction://hlinksldjump"/>
              </a:rPr>
              <a:t>Best practice: Domestic </a:t>
            </a:r>
            <a:r>
              <a:rPr lang="en-US" sz="1800" dirty="0">
                <a:hlinkClick r:id="rId6" action="ppaction://hlinksldjump"/>
              </a:rPr>
              <a:t>travel</a:t>
            </a:r>
            <a:r>
              <a:rPr lang="en-US" sz="1800" dirty="0" smtClean="0">
                <a:hlinkClick r:id="rId6" action="ppaction://hlinksldjump"/>
              </a:rPr>
              <a:t>…………………………………..…………………..………………….</a:t>
            </a:r>
            <a:r>
              <a:rPr lang="en-US" sz="1800" dirty="0" smtClean="0">
                <a:hlinkClick r:id="rId6" action="ppaction://hlinksldjump"/>
              </a:rPr>
              <a:t>5Q</a:t>
            </a:r>
            <a:endParaRPr lang="en-US" sz="1800" dirty="0" smtClean="0"/>
          </a:p>
          <a:p>
            <a:pPr algn="l"/>
            <a:r>
              <a:rPr lang="en-US" sz="1800" dirty="0" smtClean="0">
                <a:hlinkClick r:id="rId7" action="ppaction://hlinksldjump"/>
              </a:rPr>
              <a:t>Recommended script: Domestic travel</a:t>
            </a:r>
            <a:r>
              <a:rPr lang="en-US" sz="1800" dirty="0" smtClean="0">
                <a:hlinkClick r:id="rId7" action="ppaction://hlinksldjump"/>
              </a:rPr>
              <a:t>…………………………………..………………………….</a:t>
            </a:r>
            <a:r>
              <a:rPr lang="en-US" sz="1800" dirty="0" smtClean="0">
                <a:hlinkClick r:id="rId7" action="ppaction://hlinksldjump"/>
              </a:rPr>
              <a:t>5Q</a:t>
            </a:r>
            <a:endParaRPr lang="en-US" sz="1800" dirty="0" smtClean="0"/>
          </a:p>
          <a:p>
            <a:pPr algn="l"/>
            <a:r>
              <a:rPr lang="en-US" sz="1800" dirty="0" smtClean="0">
                <a:hlinkClick r:id="rId8" action="ppaction://hlinksldjump"/>
              </a:rPr>
              <a:t>Best </a:t>
            </a:r>
            <a:r>
              <a:rPr lang="en-US" sz="1800" dirty="0" smtClean="0">
                <a:hlinkClick r:id="rId8" action="ppaction://hlinksldjump"/>
              </a:rPr>
              <a:t>practice: Infection exposure</a:t>
            </a:r>
            <a:r>
              <a:rPr lang="en-US" sz="1800" dirty="0" smtClean="0">
                <a:hlinkClick r:id="rId8" action="ppaction://hlinksldjump"/>
              </a:rPr>
              <a:t>………………………………………………………..……….……6Q</a:t>
            </a:r>
            <a:endParaRPr lang="en-US" sz="1800" dirty="0" smtClean="0"/>
          </a:p>
          <a:p>
            <a:pPr algn="l"/>
            <a:r>
              <a:rPr lang="en-US" sz="1800" dirty="0" smtClean="0">
                <a:hlinkClick r:id="rId9" action="ppaction://hlinksldjump"/>
              </a:rPr>
              <a:t>Antibiotic resistance </a:t>
            </a:r>
            <a:r>
              <a:rPr lang="en-US" sz="1800" dirty="0">
                <a:hlinkClick r:id="rId9" action="ppaction://hlinksldjump"/>
              </a:rPr>
              <a:t>education</a:t>
            </a:r>
            <a:r>
              <a:rPr lang="en-US" sz="1800" dirty="0" smtClean="0">
                <a:hlinkClick r:id="rId9" action="ppaction://hlinksldjump"/>
              </a:rPr>
              <a:t>……………………………………………………………...………....</a:t>
            </a:r>
            <a:r>
              <a:rPr lang="en-US" sz="1800" dirty="0" smtClean="0">
                <a:hlinkClick r:id="rId9" action="ppaction://hlinksldjump"/>
              </a:rPr>
              <a:t>7Q</a:t>
            </a:r>
            <a:endParaRPr lang="en-US" sz="1800" dirty="0" smtClean="0"/>
          </a:p>
          <a:p>
            <a:pPr algn="l"/>
            <a:r>
              <a:rPr lang="en-US" sz="1800" dirty="0" smtClean="0">
                <a:hlinkClick r:id="rId10" action="ppaction://hlinksldjump"/>
              </a:rPr>
              <a:t>Recommended script: Antibiotic resistance </a:t>
            </a:r>
            <a:r>
              <a:rPr lang="en-US" sz="1800" dirty="0">
                <a:hlinkClick r:id="rId10" action="ppaction://hlinksldjump"/>
              </a:rPr>
              <a:t>education</a:t>
            </a:r>
            <a:r>
              <a:rPr lang="en-US" sz="1800" dirty="0" smtClean="0">
                <a:hlinkClick r:id="rId10" action="ppaction://hlinksldjump"/>
              </a:rPr>
              <a:t>………………..……………...…..…</a:t>
            </a:r>
            <a:r>
              <a:rPr lang="en-US" sz="1800" dirty="0">
                <a:hlinkClick r:id="rId10" action="ppaction://hlinksldjump"/>
              </a:rPr>
              <a:t>8Q</a:t>
            </a:r>
            <a:endParaRPr lang="en-US" sz="1800" dirty="0" smtClean="0"/>
          </a:p>
          <a:p>
            <a:pPr algn="l"/>
            <a:r>
              <a:rPr lang="en-US" sz="1800" dirty="0" smtClean="0">
                <a:hlinkClick r:id="rId11" action="ppaction://hlinksldjump"/>
              </a:rPr>
              <a:t>Recommended script: Antibiotic resistance for infrequent users</a:t>
            </a:r>
            <a:r>
              <a:rPr lang="en-US" sz="1800" dirty="0" smtClean="0">
                <a:hlinkClick r:id="rId11" action="ppaction://hlinksldjump"/>
              </a:rPr>
              <a:t>…………………..…….</a:t>
            </a:r>
            <a:r>
              <a:rPr lang="en-US" sz="1800" dirty="0" smtClean="0">
                <a:hlinkClick r:id="rId11" action="ppaction://hlinksldjump"/>
              </a:rPr>
              <a:t>9Q</a:t>
            </a:r>
            <a:endParaRPr lang="en-US" sz="1800" dirty="0" smtClean="0"/>
          </a:p>
          <a:p>
            <a:pPr algn="l"/>
            <a:r>
              <a:rPr lang="en-US" sz="1800" dirty="0" smtClean="0">
                <a:hlinkClick r:id="rId12" action="ppaction://hlinksldjump"/>
              </a:rPr>
              <a:t>Recommended script: UTI symptoms</a:t>
            </a:r>
            <a:r>
              <a:rPr lang="en-US" sz="1800" dirty="0" smtClean="0">
                <a:hlinkClick r:id="rId12" action="ppaction://hlinksldjump"/>
              </a:rPr>
              <a:t>…………………………………………………………..…..10Q</a:t>
            </a:r>
            <a:endParaRPr lang="en-US" sz="1800" dirty="0" smtClean="0"/>
          </a:p>
          <a:p>
            <a:pPr algn="l"/>
            <a:r>
              <a:rPr lang="en-US" sz="1800" dirty="0" smtClean="0">
                <a:hlinkClick r:id="rId13" action="ppaction://hlinksldjump"/>
              </a:rPr>
              <a:t>Recommended script: Skin/soft </a:t>
            </a:r>
            <a:r>
              <a:rPr lang="en-US" sz="1800" dirty="0" smtClean="0">
                <a:hlinkClick r:id="rId13" action="ppaction://hlinksldjump"/>
              </a:rPr>
              <a:t>tissue symptoms…………………………………….……..11Q</a:t>
            </a:r>
            <a:endParaRPr lang="en-US" sz="1800" dirty="0" smtClean="0"/>
          </a:p>
          <a:p>
            <a:pPr algn="l"/>
            <a:r>
              <a:rPr lang="en-US" sz="1800" dirty="0" smtClean="0">
                <a:hlinkClick r:id="rId14" action="ppaction://hlinksldjump"/>
              </a:rPr>
              <a:t>Additional resources</a:t>
            </a:r>
            <a:r>
              <a:rPr lang="en-US" sz="1800" dirty="0" smtClean="0">
                <a:hlinkClick r:id="rId14" action="ppaction://hlinksldjump"/>
              </a:rPr>
              <a:t>......................................................................................................12</a:t>
            </a:r>
            <a:endParaRPr lang="en-US" sz="1800" dirty="0" smtClean="0"/>
          </a:p>
        </p:txBody>
      </p:sp>
    </p:spTree>
    <p:extLst>
      <p:ext uri="{BB962C8B-B14F-4D97-AF65-F5344CB8AC3E}">
        <p14:creationId xmlns:p14="http://schemas.microsoft.com/office/powerpoint/2010/main" val="11884730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399420" y="5989871"/>
            <a:ext cx="442750" cy="369332"/>
          </a:xfrm>
          <a:prstGeom prst="rect">
            <a:avLst/>
          </a:prstGeom>
          <a:noFill/>
        </p:spPr>
        <p:txBody>
          <a:bodyPr wrap="none" rtlCol="0">
            <a:spAutoFit/>
          </a:bodyPr>
          <a:lstStyle/>
          <a:p>
            <a:r>
              <a:rPr lang="en-US" dirty="0"/>
              <a:t>9</a:t>
            </a:r>
            <a:r>
              <a:rPr lang="en-US" dirty="0" smtClean="0"/>
              <a:t>A</a:t>
            </a:r>
            <a:endParaRPr lang="en-US" dirty="0"/>
          </a:p>
        </p:txBody>
      </p:sp>
      <p:sp>
        <p:nvSpPr>
          <p:cNvPr id="7" name="TextBox 6"/>
          <p:cNvSpPr txBox="1"/>
          <p:nvPr/>
        </p:nvSpPr>
        <p:spPr>
          <a:xfrm>
            <a:off x="1281403" y="1212980"/>
            <a:ext cx="5893119" cy="369332"/>
          </a:xfrm>
          <a:prstGeom prst="rect">
            <a:avLst/>
          </a:prstGeom>
          <a:noFill/>
        </p:spPr>
        <p:txBody>
          <a:bodyPr wrap="square" rtlCol="0">
            <a:spAutoFit/>
          </a:bodyPr>
          <a:lstStyle/>
          <a:p>
            <a:r>
              <a:rPr lang="en-US" i="1" dirty="0"/>
              <a:t>Script: </a:t>
            </a:r>
            <a:r>
              <a:rPr lang="en-US" i="1" dirty="0" smtClean="0"/>
              <a:t>Antibiotic resistance education for infrequent users</a:t>
            </a:r>
          </a:p>
        </p:txBody>
      </p:sp>
      <p:sp>
        <p:nvSpPr>
          <p:cNvPr id="8" name="Subtitle 2"/>
          <p:cNvSpPr txBox="1">
            <a:spLocks/>
          </p:cNvSpPr>
          <p:nvPr/>
        </p:nvSpPr>
        <p:spPr>
          <a:xfrm>
            <a:off x="1810139" y="1582312"/>
            <a:ext cx="9579428" cy="4495024"/>
          </a:xfrm>
          <a:prstGeom prst="rect">
            <a:avLst/>
          </a:prstGeom>
        </p:spPr>
        <p:txBody>
          <a:bodyPr vert="horz" lIns="91440" tIns="45720" rIns="91440" bIns="45720" rtlCol="0">
            <a:no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None/>
            </a:pPr>
            <a:r>
              <a:rPr lang="en-US" sz="3600" dirty="0" smtClean="0"/>
              <a:t>Recommend script:</a:t>
            </a:r>
          </a:p>
          <a:p>
            <a:pPr marL="0" indent="0">
              <a:buNone/>
            </a:pPr>
            <a:r>
              <a:rPr lang="en-US" sz="3600" dirty="0" smtClean="0"/>
              <a:t>“I understand you rarely use antibiotics. However, all antibiotic use contributes to bacteria becoming resistant, regardless of who is using antibiotics.”</a:t>
            </a:r>
          </a:p>
        </p:txBody>
      </p:sp>
    </p:spTree>
    <p:extLst>
      <p:ext uri="{BB962C8B-B14F-4D97-AF65-F5344CB8AC3E}">
        <p14:creationId xmlns:p14="http://schemas.microsoft.com/office/powerpoint/2010/main" val="1048744725"/>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226349" y="5237584"/>
            <a:ext cx="639364" cy="369332"/>
          </a:xfrm>
          <a:prstGeom prst="rect">
            <a:avLst/>
          </a:prstGeom>
          <a:noFill/>
        </p:spPr>
        <p:txBody>
          <a:bodyPr wrap="square" rtlCol="0">
            <a:spAutoFit/>
          </a:bodyPr>
          <a:lstStyle/>
          <a:p>
            <a:r>
              <a:rPr lang="en-US" dirty="0" smtClean="0"/>
              <a:t>10Q</a:t>
            </a:r>
            <a:endParaRPr lang="en-US" dirty="0"/>
          </a:p>
        </p:txBody>
      </p:sp>
      <p:sp>
        <p:nvSpPr>
          <p:cNvPr id="6" name="TextBox 5"/>
          <p:cNvSpPr txBox="1"/>
          <p:nvPr/>
        </p:nvSpPr>
        <p:spPr>
          <a:xfrm>
            <a:off x="1281403" y="1212980"/>
            <a:ext cx="5822781" cy="369332"/>
          </a:xfrm>
          <a:prstGeom prst="rect">
            <a:avLst/>
          </a:prstGeom>
          <a:noFill/>
        </p:spPr>
        <p:txBody>
          <a:bodyPr wrap="square" rtlCol="0">
            <a:spAutoFit/>
          </a:bodyPr>
          <a:lstStyle/>
          <a:p>
            <a:r>
              <a:rPr lang="en-US" i="1" dirty="0" smtClean="0"/>
              <a:t>Script: UTI symptoms</a:t>
            </a:r>
            <a:endParaRPr lang="en-US" i="1" dirty="0"/>
          </a:p>
        </p:txBody>
      </p:sp>
      <p:sp>
        <p:nvSpPr>
          <p:cNvPr id="7" name="Subtitle 2"/>
          <p:cNvSpPr txBox="1">
            <a:spLocks/>
          </p:cNvSpPr>
          <p:nvPr/>
        </p:nvSpPr>
        <p:spPr>
          <a:xfrm>
            <a:off x="1909667" y="2058957"/>
            <a:ext cx="8266922" cy="2419738"/>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r>
              <a:rPr lang="en-US" sz="4400" dirty="0" smtClean="0"/>
              <a:t>How would you respond to a patient reporting urinary frequency and burning?</a:t>
            </a:r>
            <a:endParaRPr lang="en-US" sz="4400" dirty="0"/>
          </a:p>
        </p:txBody>
      </p:sp>
    </p:spTree>
    <p:extLst>
      <p:ext uri="{BB962C8B-B14F-4D97-AF65-F5344CB8AC3E}">
        <p14:creationId xmlns:p14="http://schemas.microsoft.com/office/powerpoint/2010/main" val="340454625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81403" y="1212980"/>
            <a:ext cx="5893119" cy="369332"/>
          </a:xfrm>
          <a:prstGeom prst="rect">
            <a:avLst/>
          </a:prstGeom>
          <a:noFill/>
        </p:spPr>
        <p:txBody>
          <a:bodyPr wrap="square" rtlCol="0">
            <a:spAutoFit/>
          </a:bodyPr>
          <a:lstStyle/>
          <a:p>
            <a:r>
              <a:rPr lang="en-US" i="1" dirty="0"/>
              <a:t>Script: </a:t>
            </a:r>
            <a:r>
              <a:rPr lang="en-US" i="1" dirty="0" smtClean="0"/>
              <a:t>UTI symptoms</a:t>
            </a:r>
          </a:p>
        </p:txBody>
      </p:sp>
      <p:sp>
        <p:nvSpPr>
          <p:cNvPr id="8" name="Subtitle 2"/>
          <p:cNvSpPr txBox="1">
            <a:spLocks/>
          </p:cNvSpPr>
          <p:nvPr/>
        </p:nvSpPr>
        <p:spPr>
          <a:xfrm>
            <a:off x="1810139" y="1582312"/>
            <a:ext cx="9579428" cy="4495024"/>
          </a:xfrm>
          <a:prstGeom prst="rect">
            <a:avLst/>
          </a:prstGeom>
        </p:spPr>
        <p:txBody>
          <a:bodyPr vert="horz" lIns="91440" tIns="45720" rIns="91440" bIns="45720" rtlCol="0">
            <a:no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None/>
            </a:pPr>
            <a:r>
              <a:rPr lang="en-US" sz="2800" dirty="0" smtClean="0"/>
              <a:t>For patients </a:t>
            </a:r>
            <a:r>
              <a:rPr lang="en-US" sz="2800" b="1" dirty="0" smtClean="0"/>
              <a:t>with a history of UTIs</a:t>
            </a:r>
            <a:r>
              <a:rPr lang="en-US" sz="2800" dirty="0" smtClean="0"/>
              <a:t>, it may be reasonable to prescribe without office visit. Do use your best judgement.</a:t>
            </a:r>
          </a:p>
          <a:p>
            <a:pPr marL="0" indent="0">
              <a:buNone/>
            </a:pPr>
            <a:endParaRPr lang="en-US" sz="1000" dirty="0"/>
          </a:p>
          <a:p>
            <a:pPr marL="0" indent="0">
              <a:buNone/>
            </a:pPr>
            <a:r>
              <a:rPr lang="en-US" sz="2800" dirty="0" smtClean="0"/>
              <a:t>For patients </a:t>
            </a:r>
            <a:r>
              <a:rPr lang="en-US" sz="2800" b="1" dirty="0" smtClean="0"/>
              <a:t>without a history of UTIs</a:t>
            </a:r>
            <a:r>
              <a:rPr lang="en-US" sz="2800" dirty="0" smtClean="0"/>
              <a:t>, an office visit and/or labs are recommended.</a:t>
            </a:r>
            <a:endParaRPr lang="en-US" sz="2800" dirty="0"/>
          </a:p>
          <a:p>
            <a:pPr marL="530352" lvl="1" indent="0">
              <a:buNone/>
            </a:pPr>
            <a:r>
              <a:rPr lang="en-US" sz="2800" i="0" dirty="0" smtClean="0"/>
              <a:t>Recommend script:</a:t>
            </a:r>
          </a:p>
          <a:p>
            <a:pPr marL="530352" lvl="1" indent="0">
              <a:buNone/>
            </a:pPr>
            <a:r>
              <a:rPr lang="en-US" sz="2800" i="0" dirty="0" smtClean="0"/>
              <a:t>“I understand you are experiencing discomfort and would like an immediate resolution. To provide the best treatment, we first need a urinalysis/urine culture.”</a:t>
            </a:r>
          </a:p>
        </p:txBody>
      </p:sp>
      <p:sp>
        <p:nvSpPr>
          <p:cNvPr id="5" name="TextBox 4"/>
          <p:cNvSpPr txBox="1"/>
          <p:nvPr/>
        </p:nvSpPr>
        <p:spPr>
          <a:xfrm>
            <a:off x="10226349" y="5710336"/>
            <a:ext cx="639364" cy="369332"/>
          </a:xfrm>
          <a:prstGeom prst="rect">
            <a:avLst/>
          </a:prstGeom>
          <a:noFill/>
        </p:spPr>
        <p:txBody>
          <a:bodyPr wrap="square" rtlCol="0">
            <a:spAutoFit/>
          </a:bodyPr>
          <a:lstStyle/>
          <a:p>
            <a:r>
              <a:rPr lang="en-US" dirty="0" smtClean="0"/>
              <a:t>10A</a:t>
            </a:r>
            <a:endParaRPr lang="en-US" dirty="0"/>
          </a:p>
        </p:txBody>
      </p:sp>
    </p:spTree>
    <p:extLst>
      <p:ext uri="{BB962C8B-B14F-4D97-AF65-F5344CB8AC3E}">
        <p14:creationId xmlns:p14="http://schemas.microsoft.com/office/powerpoint/2010/main" val="1994079126"/>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281403" y="1212980"/>
            <a:ext cx="5822781" cy="369332"/>
          </a:xfrm>
          <a:prstGeom prst="rect">
            <a:avLst/>
          </a:prstGeom>
          <a:noFill/>
        </p:spPr>
        <p:txBody>
          <a:bodyPr wrap="square" rtlCol="0">
            <a:spAutoFit/>
          </a:bodyPr>
          <a:lstStyle/>
          <a:p>
            <a:r>
              <a:rPr lang="en-US" i="1" dirty="0" smtClean="0"/>
              <a:t>Script: Skin/soft tissue symptoms</a:t>
            </a:r>
            <a:endParaRPr lang="en-US" i="1" dirty="0"/>
          </a:p>
        </p:txBody>
      </p:sp>
      <p:sp>
        <p:nvSpPr>
          <p:cNvPr id="7" name="Subtitle 2"/>
          <p:cNvSpPr txBox="1">
            <a:spLocks/>
          </p:cNvSpPr>
          <p:nvPr/>
        </p:nvSpPr>
        <p:spPr>
          <a:xfrm>
            <a:off x="1909667" y="1990537"/>
            <a:ext cx="8266922" cy="2419738"/>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r>
              <a:rPr lang="en-US" sz="4400" dirty="0" smtClean="0"/>
              <a:t>Patient has left ankle swelling that is warm to the touch. Pain earlier, but now denies pain to ankle. How would you respond?</a:t>
            </a:r>
            <a:endParaRPr lang="en-US" sz="4400" dirty="0"/>
          </a:p>
        </p:txBody>
      </p:sp>
      <p:sp>
        <p:nvSpPr>
          <p:cNvPr id="8" name="TextBox 7"/>
          <p:cNvSpPr txBox="1"/>
          <p:nvPr/>
        </p:nvSpPr>
        <p:spPr>
          <a:xfrm>
            <a:off x="10226349" y="5237584"/>
            <a:ext cx="639364" cy="369332"/>
          </a:xfrm>
          <a:prstGeom prst="rect">
            <a:avLst/>
          </a:prstGeom>
          <a:noFill/>
        </p:spPr>
        <p:txBody>
          <a:bodyPr wrap="square" rtlCol="0">
            <a:spAutoFit/>
          </a:bodyPr>
          <a:lstStyle/>
          <a:p>
            <a:r>
              <a:rPr lang="en-US" dirty="0" smtClean="0"/>
              <a:t>11Q</a:t>
            </a:r>
            <a:endParaRPr lang="en-US" dirty="0"/>
          </a:p>
        </p:txBody>
      </p:sp>
    </p:spTree>
    <p:extLst>
      <p:ext uri="{BB962C8B-B14F-4D97-AF65-F5344CB8AC3E}">
        <p14:creationId xmlns:p14="http://schemas.microsoft.com/office/powerpoint/2010/main" val="228704119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81403" y="1212980"/>
            <a:ext cx="5893119" cy="369332"/>
          </a:xfrm>
          <a:prstGeom prst="rect">
            <a:avLst/>
          </a:prstGeom>
          <a:noFill/>
        </p:spPr>
        <p:txBody>
          <a:bodyPr wrap="square" rtlCol="0">
            <a:spAutoFit/>
          </a:bodyPr>
          <a:lstStyle/>
          <a:p>
            <a:r>
              <a:rPr lang="en-US" i="1" dirty="0"/>
              <a:t>Script: </a:t>
            </a:r>
            <a:r>
              <a:rPr lang="en-US" i="1" dirty="0" smtClean="0"/>
              <a:t>Skin/soft tissue symptoms</a:t>
            </a:r>
          </a:p>
        </p:txBody>
      </p:sp>
      <p:sp>
        <p:nvSpPr>
          <p:cNvPr id="8" name="Subtitle 2"/>
          <p:cNvSpPr txBox="1">
            <a:spLocks/>
          </p:cNvSpPr>
          <p:nvPr/>
        </p:nvSpPr>
        <p:spPr>
          <a:xfrm>
            <a:off x="1810139" y="1582312"/>
            <a:ext cx="9579428" cy="4495024"/>
          </a:xfrm>
          <a:prstGeom prst="rect">
            <a:avLst/>
          </a:prstGeom>
        </p:spPr>
        <p:txBody>
          <a:bodyPr vert="horz" lIns="91440" tIns="45720" rIns="91440" bIns="45720" rtlCol="0">
            <a:no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None/>
            </a:pPr>
            <a:r>
              <a:rPr lang="en-US" sz="2800" dirty="0" smtClean="0"/>
              <a:t>For patients </a:t>
            </a:r>
            <a:r>
              <a:rPr lang="en-US" sz="2800" b="1" dirty="0" smtClean="0"/>
              <a:t>with known health history</a:t>
            </a:r>
            <a:r>
              <a:rPr lang="en-US" sz="2800" dirty="0" smtClean="0"/>
              <a:t>, it may be reasonable to prescribe without office visit. Do use your best judgement</a:t>
            </a:r>
            <a:r>
              <a:rPr lang="en-US" sz="2800" dirty="0" smtClean="0"/>
              <a:t>.</a:t>
            </a:r>
          </a:p>
          <a:p>
            <a:pPr marL="0" indent="0">
              <a:buNone/>
            </a:pPr>
            <a:endParaRPr lang="en-US" sz="1000" dirty="0"/>
          </a:p>
          <a:p>
            <a:pPr marL="0" indent="0">
              <a:buNone/>
            </a:pPr>
            <a:r>
              <a:rPr lang="en-US" sz="2800" dirty="0" smtClean="0"/>
              <a:t>For patients </a:t>
            </a:r>
            <a:r>
              <a:rPr lang="en-US" sz="2800" b="1" dirty="0" smtClean="0"/>
              <a:t>without a history of skin condition</a:t>
            </a:r>
            <a:r>
              <a:rPr lang="en-US" sz="2800" dirty="0" smtClean="0"/>
              <a:t>, an office visit for proper evaluation recommended.</a:t>
            </a:r>
            <a:endParaRPr lang="en-US" sz="2800" dirty="0"/>
          </a:p>
          <a:p>
            <a:pPr marL="530352" lvl="1" indent="0">
              <a:buNone/>
            </a:pPr>
            <a:r>
              <a:rPr lang="en-US" sz="2800" i="0" dirty="0" smtClean="0"/>
              <a:t>Recommend script:</a:t>
            </a:r>
          </a:p>
          <a:p>
            <a:pPr marL="530352" lvl="1" indent="0">
              <a:buNone/>
            </a:pPr>
            <a:r>
              <a:rPr lang="en-US" sz="2800" i="0" dirty="0" smtClean="0"/>
              <a:t>“It’s difficult for me to diagnose this over the phone/online. I don’t want to misdiagnose you and possibly delay effective treatment for your condition. Can we schedule an office visit?”</a:t>
            </a:r>
          </a:p>
        </p:txBody>
      </p:sp>
      <p:sp>
        <p:nvSpPr>
          <p:cNvPr id="5" name="TextBox 4"/>
          <p:cNvSpPr txBox="1"/>
          <p:nvPr/>
        </p:nvSpPr>
        <p:spPr>
          <a:xfrm>
            <a:off x="10226349" y="5915603"/>
            <a:ext cx="639364" cy="369332"/>
          </a:xfrm>
          <a:prstGeom prst="rect">
            <a:avLst/>
          </a:prstGeom>
          <a:noFill/>
        </p:spPr>
        <p:txBody>
          <a:bodyPr wrap="square" rtlCol="0">
            <a:spAutoFit/>
          </a:bodyPr>
          <a:lstStyle/>
          <a:p>
            <a:r>
              <a:rPr lang="en-US" dirty="0" smtClean="0"/>
              <a:t>11A</a:t>
            </a:r>
            <a:endParaRPr lang="en-US" dirty="0"/>
          </a:p>
        </p:txBody>
      </p:sp>
    </p:spTree>
    <p:extLst>
      <p:ext uri="{BB962C8B-B14F-4D97-AF65-F5344CB8AC3E}">
        <p14:creationId xmlns:p14="http://schemas.microsoft.com/office/powerpoint/2010/main" val="1988896154"/>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024812"/>
          </a:xfrm>
        </p:spPr>
        <p:txBody>
          <a:bodyPr/>
          <a:lstStyle/>
          <a:p>
            <a:r>
              <a:rPr lang="en-US" dirty="0" smtClean="0"/>
              <a:t>Additional resources</a:t>
            </a:r>
            <a:endParaRPr lang="en-US" dirty="0"/>
          </a:p>
        </p:txBody>
      </p:sp>
      <p:sp>
        <p:nvSpPr>
          <p:cNvPr id="3" name="Content Placeholder 2"/>
          <p:cNvSpPr>
            <a:spLocks noGrp="1"/>
          </p:cNvSpPr>
          <p:nvPr>
            <p:ph idx="1"/>
          </p:nvPr>
        </p:nvSpPr>
        <p:spPr>
          <a:xfrm>
            <a:off x="1371600" y="1819476"/>
            <a:ext cx="9601200" cy="3581400"/>
          </a:xfrm>
        </p:spPr>
        <p:txBody>
          <a:bodyPr/>
          <a:lstStyle/>
          <a:p>
            <a:r>
              <a:rPr lang="en-US" dirty="0" smtClean="0">
                <a:hlinkClick r:id="rId2"/>
              </a:rPr>
              <a:t>NVBAP Teaching Tool</a:t>
            </a:r>
            <a:endParaRPr lang="en-US" dirty="0" smtClean="0"/>
          </a:p>
          <a:p>
            <a:r>
              <a:rPr lang="en-US" dirty="0" smtClean="0">
                <a:hlinkClick r:id="rId3"/>
              </a:rPr>
              <a:t>NVBAP Evidence Summary</a:t>
            </a:r>
            <a:endParaRPr lang="en-US" dirty="0" smtClean="0"/>
          </a:p>
          <a:p>
            <a:r>
              <a:rPr lang="en-US" dirty="0" smtClean="0">
                <a:hlinkClick r:id="rId4"/>
              </a:rPr>
              <a:t>Antibiotic Use Resource List</a:t>
            </a:r>
            <a:endParaRPr lang="en-US" dirty="0" smtClean="0"/>
          </a:p>
          <a:p>
            <a:r>
              <a:rPr lang="en-US" dirty="0" smtClean="0"/>
              <a:t>Patient handouts</a:t>
            </a:r>
            <a:endParaRPr lang="en-US" dirty="0" smtClean="0">
              <a:hlinkClick r:id="rId5"/>
            </a:endParaRPr>
          </a:p>
          <a:p>
            <a:pPr lvl="1"/>
            <a:r>
              <a:rPr lang="en-US" i="0" dirty="0" smtClean="0">
                <a:hlinkClick r:id="rId5"/>
              </a:rPr>
              <a:t>NVBAP </a:t>
            </a:r>
            <a:r>
              <a:rPr lang="en-US" i="0" dirty="0" smtClean="0">
                <a:hlinkClick r:id="rId5"/>
              </a:rPr>
              <a:t>Symptom Management Handout</a:t>
            </a:r>
            <a:r>
              <a:rPr lang="en-US" i="0" dirty="0" smtClean="0"/>
              <a:t> </a:t>
            </a:r>
            <a:endParaRPr lang="en-US" i="0" dirty="0" smtClean="0"/>
          </a:p>
          <a:p>
            <a:pPr lvl="1"/>
            <a:r>
              <a:rPr lang="en-US" i="0" dirty="0" smtClean="0">
                <a:hlinkClick r:id="rId6"/>
              </a:rPr>
              <a:t>NVBAP </a:t>
            </a:r>
            <a:r>
              <a:rPr lang="en-US" i="0" dirty="0" smtClean="0">
                <a:hlinkClick r:id="rId6"/>
              </a:rPr>
              <a:t>Travel </a:t>
            </a:r>
            <a:r>
              <a:rPr lang="en-US" i="0" dirty="0" smtClean="0">
                <a:hlinkClick r:id="rId6"/>
              </a:rPr>
              <a:t>Handout</a:t>
            </a:r>
            <a:endParaRPr lang="en-US" i="0" dirty="0"/>
          </a:p>
          <a:p>
            <a:pPr lvl="1"/>
            <a:r>
              <a:rPr lang="en-US" i="0" dirty="0" smtClean="0">
                <a:hlinkClick r:id="rId7"/>
              </a:rPr>
              <a:t>Antibiotic Resistance Education</a:t>
            </a:r>
            <a:endParaRPr lang="en-US" i="0" dirty="0" smtClean="0"/>
          </a:p>
        </p:txBody>
      </p:sp>
      <p:sp>
        <p:nvSpPr>
          <p:cNvPr id="4" name="TextBox 3"/>
          <p:cNvSpPr txBox="1"/>
          <p:nvPr/>
        </p:nvSpPr>
        <p:spPr>
          <a:xfrm>
            <a:off x="10381861" y="5237584"/>
            <a:ext cx="483852" cy="369332"/>
          </a:xfrm>
          <a:prstGeom prst="rect">
            <a:avLst/>
          </a:prstGeom>
          <a:noFill/>
        </p:spPr>
        <p:txBody>
          <a:bodyPr wrap="square" rtlCol="0">
            <a:spAutoFit/>
          </a:bodyPr>
          <a:lstStyle/>
          <a:p>
            <a:r>
              <a:rPr lang="en-US" dirty="0" smtClean="0"/>
              <a:t>12</a:t>
            </a:r>
            <a:endParaRPr lang="en-US" dirty="0"/>
          </a:p>
        </p:txBody>
      </p:sp>
    </p:spTree>
    <p:extLst>
      <p:ext uri="{BB962C8B-B14F-4D97-AF65-F5344CB8AC3E}">
        <p14:creationId xmlns:p14="http://schemas.microsoft.com/office/powerpoint/2010/main" val="984782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09667" y="2058957"/>
            <a:ext cx="8266922" cy="2419738"/>
          </a:xfrm>
        </p:spPr>
        <p:txBody>
          <a:bodyPr>
            <a:noAutofit/>
          </a:bodyPr>
          <a:lstStyle/>
          <a:p>
            <a:r>
              <a:rPr lang="en-US" sz="3600" dirty="0" smtClean="0"/>
              <a:t>Your patient calls: </a:t>
            </a:r>
            <a:r>
              <a:rPr lang="en-US" sz="3600" b="1" dirty="0" smtClean="0"/>
              <a:t>“I have had a cough and runny nose the last 3 days. Can I get something for this?”</a:t>
            </a:r>
            <a:endParaRPr lang="en-US" sz="3600" b="1" dirty="0"/>
          </a:p>
          <a:p>
            <a:endParaRPr lang="en-US" sz="2000" dirty="0" smtClean="0"/>
          </a:p>
          <a:p>
            <a:r>
              <a:rPr lang="en-US" sz="3600" dirty="0" smtClean="0"/>
              <a:t>How do you respond?</a:t>
            </a:r>
            <a:endParaRPr lang="en-US" sz="3600" dirty="0"/>
          </a:p>
        </p:txBody>
      </p:sp>
      <p:sp>
        <p:nvSpPr>
          <p:cNvPr id="2" name="TextBox 1"/>
          <p:cNvSpPr txBox="1"/>
          <p:nvPr/>
        </p:nvSpPr>
        <p:spPr>
          <a:xfrm>
            <a:off x="10350761" y="5237584"/>
            <a:ext cx="465192" cy="369332"/>
          </a:xfrm>
          <a:prstGeom prst="rect">
            <a:avLst/>
          </a:prstGeom>
          <a:noFill/>
        </p:spPr>
        <p:txBody>
          <a:bodyPr wrap="none" rtlCol="0">
            <a:spAutoFit/>
          </a:bodyPr>
          <a:lstStyle/>
          <a:p>
            <a:r>
              <a:rPr lang="en-US" dirty="0" smtClean="0"/>
              <a:t>1Q</a:t>
            </a:r>
            <a:endParaRPr lang="en-US" dirty="0"/>
          </a:p>
        </p:txBody>
      </p:sp>
      <p:sp>
        <p:nvSpPr>
          <p:cNvPr id="4" name="TextBox 3"/>
          <p:cNvSpPr txBox="1"/>
          <p:nvPr/>
        </p:nvSpPr>
        <p:spPr>
          <a:xfrm>
            <a:off x="1281404" y="1212980"/>
            <a:ext cx="3620278" cy="369332"/>
          </a:xfrm>
          <a:prstGeom prst="rect">
            <a:avLst/>
          </a:prstGeom>
          <a:noFill/>
        </p:spPr>
        <p:txBody>
          <a:bodyPr wrap="square" rtlCol="0">
            <a:spAutoFit/>
          </a:bodyPr>
          <a:lstStyle/>
          <a:p>
            <a:r>
              <a:rPr lang="en-US" i="1" dirty="0" smtClean="0"/>
              <a:t>Patient reporting symptoms</a:t>
            </a:r>
            <a:endParaRPr lang="en-US" i="1" dirty="0"/>
          </a:p>
        </p:txBody>
      </p:sp>
    </p:spTree>
    <p:extLst>
      <p:ext uri="{BB962C8B-B14F-4D97-AF65-F5344CB8AC3E}">
        <p14:creationId xmlns:p14="http://schemas.microsoft.com/office/powerpoint/2010/main" val="38744669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735494" y="1582313"/>
            <a:ext cx="8851639" cy="4426602"/>
          </a:xfrm>
          <a:prstGeom prst="rect">
            <a:avLst/>
          </a:prstGeom>
        </p:spPr>
        <p:txBody>
          <a:bodyPr vert="horz" lIns="91440" tIns="45720" rIns="91440" bIns="45720" rtlCol="0">
            <a:no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US" sz="3000" dirty="0" smtClean="0"/>
              <a:t>Don’t assume your patient is requesting antibiotics if s/he does not explicitly mention antibiotics</a:t>
            </a:r>
          </a:p>
          <a:p>
            <a:r>
              <a:rPr lang="en-US" sz="3000" dirty="0" smtClean="0"/>
              <a:t>Encourage symptom-focused treatment (including natural remedies such as humidifier and decaffeinated tea with honey)</a:t>
            </a:r>
          </a:p>
          <a:p>
            <a:r>
              <a:rPr lang="en-US" sz="3000" dirty="0" smtClean="0"/>
              <a:t>Equip patient with </a:t>
            </a:r>
            <a:r>
              <a:rPr lang="en-US" sz="3000" dirty="0" smtClean="0">
                <a:hlinkClick r:id="rId2"/>
              </a:rPr>
              <a:t>NVBAP Symptom Management Handout</a:t>
            </a:r>
            <a:endParaRPr lang="en-US" sz="3000" dirty="0"/>
          </a:p>
        </p:txBody>
      </p:sp>
      <p:sp>
        <p:nvSpPr>
          <p:cNvPr id="5" name="TextBox 4"/>
          <p:cNvSpPr txBox="1"/>
          <p:nvPr/>
        </p:nvSpPr>
        <p:spPr>
          <a:xfrm>
            <a:off x="1281404" y="1212980"/>
            <a:ext cx="3620278" cy="369332"/>
          </a:xfrm>
          <a:prstGeom prst="rect">
            <a:avLst/>
          </a:prstGeom>
          <a:noFill/>
        </p:spPr>
        <p:txBody>
          <a:bodyPr wrap="square" rtlCol="0">
            <a:spAutoFit/>
          </a:bodyPr>
          <a:lstStyle/>
          <a:p>
            <a:r>
              <a:rPr lang="en-US" i="1" dirty="0" smtClean="0"/>
              <a:t>Patient reporting symptoms</a:t>
            </a:r>
            <a:endParaRPr lang="en-US" i="1" dirty="0"/>
          </a:p>
        </p:txBody>
      </p:sp>
      <p:sp>
        <p:nvSpPr>
          <p:cNvPr id="7" name="TextBox 6"/>
          <p:cNvSpPr txBox="1"/>
          <p:nvPr/>
        </p:nvSpPr>
        <p:spPr>
          <a:xfrm>
            <a:off x="10350761" y="5237584"/>
            <a:ext cx="442750" cy="369332"/>
          </a:xfrm>
          <a:prstGeom prst="rect">
            <a:avLst/>
          </a:prstGeom>
          <a:noFill/>
        </p:spPr>
        <p:txBody>
          <a:bodyPr wrap="none" rtlCol="0">
            <a:spAutoFit/>
          </a:bodyPr>
          <a:lstStyle/>
          <a:p>
            <a:r>
              <a:rPr lang="en-US" dirty="0" smtClean="0"/>
              <a:t>1A</a:t>
            </a:r>
            <a:endParaRPr lang="en-US" dirty="0"/>
          </a:p>
        </p:txBody>
      </p:sp>
    </p:spTree>
    <p:extLst>
      <p:ext uri="{BB962C8B-B14F-4D97-AF65-F5344CB8AC3E}">
        <p14:creationId xmlns:p14="http://schemas.microsoft.com/office/powerpoint/2010/main" val="871690636"/>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909667" y="2058957"/>
            <a:ext cx="8266922" cy="3178628"/>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r>
              <a:rPr lang="en-US" sz="2800" dirty="0" smtClean="0"/>
              <a:t>Would you prescribe an antibiotic without an office visit given the scenario below?</a:t>
            </a:r>
            <a:endParaRPr lang="en-US" sz="2800" dirty="0"/>
          </a:p>
          <a:p>
            <a:endParaRPr lang="en-US" sz="900" dirty="0"/>
          </a:p>
          <a:p>
            <a:r>
              <a:rPr lang="en-US" sz="2800" dirty="0"/>
              <a:t>Your patient: </a:t>
            </a:r>
            <a:r>
              <a:rPr lang="en-US" sz="2800" b="1" dirty="0"/>
              <a:t>“I’ve had a cough for the last 3 days. I have a big presentation in 2 days and need this cough to go away now! Can you prescribe something? Too busy preparing for presentation to go into office</a:t>
            </a:r>
            <a:r>
              <a:rPr lang="en-US" sz="2800" b="1" dirty="0" smtClean="0"/>
              <a:t>.”</a:t>
            </a:r>
            <a:endParaRPr lang="en-US" sz="2800" b="1" dirty="0"/>
          </a:p>
        </p:txBody>
      </p:sp>
      <p:sp>
        <p:nvSpPr>
          <p:cNvPr id="5" name="TextBox 4"/>
          <p:cNvSpPr txBox="1"/>
          <p:nvPr/>
        </p:nvSpPr>
        <p:spPr>
          <a:xfrm>
            <a:off x="10350761" y="5237584"/>
            <a:ext cx="465192" cy="369332"/>
          </a:xfrm>
          <a:prstGeom prst="rect">
            <a:avLst/>
          </a:prstGeom>
          <a:noFill/>
        </p:spPr>
        <p:txBody>
          <a:bodyPr wrap="none" rtlCol="0">
            <a:spAutoFit/>
          </a:bodyPr>
          <a:lstStyle/>
          <a:p>
            <a:r>
              <a:rPr lang="en-US" dirty="0"/>
              <a:t>2</a:t>
            </a:r>
            <a:r>
              <a:rPr lang="en-US" dirty="0" smtClean="0"/>
              <a:t>Q</a:t>
            </a:r>
            <a:endParaRPr lang="en-US" dirty="0"/>
          </a:p>
        </p:txBody>
      </p:sp>
      <p:sp>
        <p:nvSpPr>
          <p:cNvPr id="6" name="TextBox 5"/>
          <p:cNvSpPr txBox="1"/>
          <p:nvPr/>
        </p:nvSpPr>
        <p:spPr>
          <a:xfrm>
            <a:off x="1281403" y="1212980"/>
            <a:ext cx="5776409" cy="369332"/>
          </a:xfrm>
          <a:prstGeom prst="rect">
            <a:avLst/>
          </a:prstGeom>
          <a:noFill/>
        </p:spPr>
        <p:txBody>
          <a:bodyPr wrap="square" rtlCol="0">
            <a:spAutoFit/>
          </a:bodyPr>
          <a:lstStyle/>
          <a:p>
            <a:r>
              <a:rPr lang="en-US" i="1" dirty="0" smtClean="0"/>
              <a:t>Antibiotic appropriateness: Respiratory Symptoms</a:t>
            </a:r>
            <a:endParaRPr lang="en-US" i="1" dirty="0"/>
          </a:p>
        </p:txBody>
      </p:sp>
    </p:spTree>
    <p:extLst>
      <p:ext uri="{BB962C8B-B14F-4D97-AF65-F5344CB8AC3E}">
        <p14:creationId xmlns:p14="http://schemas.microsoft.com/office/powerpoint/2010/main" val="208573442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990531" y="1394330"/>
            <a:ext cx="8851639" cy="4385387"/>
          </a:xfrm>
          <a:prstGeom prst="rect">
            <a:avLst/>
          </a:prstGeom>
        </p:spPr>
        <p:txBody>
          <a:bodyPr vert="horz" lIns="91440" tIns="45720" rIns="91440" bIns="45720" rtlCol="0">
            <a:no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None/>
            </a:pPr>
            <a:r>
              <a:rPr lang="en-US" sz="2400" dirty="0"/>
              <a:t>An antibiotic prescription is </a:t>
            </a:r>
            <a:r>
              <a:rPr lang="en-US" sz="2400" b="1" dirty="0"/>
              <a:t>not appropriate</a:t>
            </a:r>
            <a:r>
              <a:rPr lang="en-US" sz="2400" dirty="0"/>
              <a:t> in this case. </a:t>
            </a:r>
          </a:p>
          <a:p>
            <a:r>
              <a:rPr lang="en-US" dirty="0" smtClean="0"/>
              <a:t>Best </a:t>
            </a:r>
            <a:r>
              <a:rPr lang="en-US" dirty="0"/>
              <a:t>practice is to recommend </a:t>
            </a:r>
            <a:r>
              <a:rPr lang="en-US" dirty="0">
                <a:solidFill>
                  <a:schemeClr val="tx1"/>
                </a:solidFill>
              </a:rPr>
              <a:t>analgesics or decongestants</a:t>
            </a:r>
            <a:r>
              <a:rPr lang="en-US" dirty="0"/>
              <a:t>. Or combination medicines with analgesics and/or </a:t>
            </a:r>
            <a:r>
              <a:rPr lang="en-US" dirty="0" smtClean="0"/>
              <a:t>decongestants</a:t>
            </a:r>
            <a:r>
              <a:rPr lang="en-US" dirty="0"/>
              <a:t>.</a:t>
            </a:r>
            <a:endParaRPr lang="en-US" dirty="0" smtClean="0"/>
          </a:p>
          <a:p>
            <a:r>
              <a:rPr lang="en-US" dirty="0" smtClean="0"/>
              <a:t>Remind </a:t>
            </a:r>
            <a:r>
              <a:rPr lang="en-US" dirty="0"/>
              <a:t>your patient that a cough for up to </a:t>
            </a:r>
            <a:r>
              <a:rPr lang="en-US" dirty="0" smtClean="0"/>
              <a:t>21 </a:t>
            </a:r>
            <a:r>
              <a:rPr lang="en-US" dirty="0"/>
              <a:t>days </a:t>
            </a:r>
            <a:r>
              <a:rPr lang="en-US" dirty="0" smtClean="0"/>
              <a:t>is completely </a:t>
            </a:r>
            <a:r>
              <a:rPr lang="en-US" dirty="0"/>
              <a:t>normal and is likely to relieve with </a:t>
            </a:r>
            <a:r>
              <a:rPr lang="en-US" dirty="0" smtClean="0"/>
              <a:t>time. Antibiotics </a:t>
            </a:r>
            <a:r>
              <a:rPr lang="en-US" dirty="0"/>
              <a:t>do not shorten the duration of cough, do not prevent complications, and have common side effects like diarrhea and rashes</a:t>
            </a:r>
            <a:r>
              <a:rPr lang="en-US" dirty="0" smtClean="0"/>
              <a:t>.</a:t>
            </a:r>
          </a:p>
          <a:p>
            <a:r>
              <a:rPr lang="en-US" dirty="0"/>
              <a:t>Patients should be feeling better over the 21 days, but they should be feeling gradually better</a:t>
            </a:r>
            <a:r>
              <a:rPr lang="en-US" dirty="0" smtClean="0"/>
              <a:t>.</a:t>
            </a:r>
          </a:p>
          <a:p>
            <a:r>
              <a:rPr lang="en-US" dirty="0" smtClean="0"/>
              <a:t>Advise </a:t>
            </a:r>
            <a:r>
              <a:rPr lang="en-US" dirty="0"/>
              <a:t>your patient that if after </a:t>
            </a:r>
            <a:r>
              <a:rPr lang="en-US" dirty="0" smtClean="0"/>
              <a:t>21 </a:t>
            </a:r>
            <a:r>
              <a:rPr lang="en-US" dirty="0"/>
              <a:t>days the cough is not </a:t>
            </a:r>
            <a:r>
              <a:rPr lang="en-US" dirty="0" smtClean="0"/>
              <a:t>better, or </a:t>
            </a:r>
            <a:r>
              <a:rPr lang="en-US" dirty="0"/>
              <a:t>they start feeling worse at any time, then it is time for an office visit. Examples of “red flags” are high fever, confusion, difficulty breathing, difficulty swallowing, severe headache, pain in your face or forehead, severe fatigue, or rash</a:t>
            </a:r>
            <a:r>
              <a:rPr lang="en-US" dirty="0" smtClean="0"/>
              <a:t>.</a:t>
            </a:r>
            <a:endParaRPr lang="en-US" i="1" dirty="0"/>
          </a:p>
          <a:p>
            <a:pPr marL="0" indent="0" algn="ctr">
              <a:spcAft>
                <a:spcPts val="0"/>
              </a:spcAft>
              <a:buNone/>
            </a:pPr>
            <a:r>
              <a:rPr lang="en-US" sz="1800" i="1" dirty="0" smtClean="0"/>
              <a:t>71% </a:t>
            </a:r>
            <a:r>
              <a:rPr lang="en-US" sz="1800" i="1" dirty="0"/>
              <a:t>of </a:t>
            </a:r>
            <a:r>
              <a:rPr lang="en-US" sz="1800" i="1" dirty="0" smtClean="0"/>
              <a:t>non-visit-based antibiotics are related to patient reported symptoms</a:t>
            </a:r>
            <a:endParaRPr lang="en-US" sz="1800" i="1" dirty="0"/>
          </a:p>
        </p:txBody>
      </p:sp>
      <p:sp>
        <p:nvSpPr>
          <p:cNvPr id="5" name="TextBox 4"/>
          <p:cNvSpPr txBox="1"/>
          <p:nvPr/>
        </p:nvSpPr>
        <p:spPr>
          <a:xfrm>
            <a:off x="10620795" y="5886452"/>
            <a:ext cx="442750" cy="369332"/>
          </a:xfrm>
          <a:prstGeom prst="rect">
            <a:avLst/>
          </a:prstGeom>
          <a:noFill/>
        </p:spPr>
        <p:txBody>
          <a:bodyPr wrap="none" rtlCol="0">
            <a:spAutoFit/>
          </a:bodyPr>
          <a:lstStyle/>
          <a:p>
            <a:r>
              <a:rPr lang="en-US" dirty="0"/>
              <a:t>2</a:t>
            </a:r>
            <a:r>
              <a:rPr lang="en-US" dirty="0" smtClean="0"/>
              <a:t>A</a:t>
            </a:r>
            <a:endParaRPr lang="en-US" dirty="0"/>
          </a:p>
        </p:txBody>
      </p:sp>
      <p:sp>
        <p:nvSpPr>
          <p:cNvPr id="6" name="TextBox 5"/>
          <p:cNvSpPr txBox="1"/>
          <p:nvPr/>
        </p:nvSpPr>
        <p:spPr>
          <a:xfrm>
            <a:off x="1281403" y="921579"/>
            <a:ext cx="5146489" cy="369332"/>
          </a:xfrm>
          <a:prstGeom prst="rect">
            <a:avLst/>
          </a:prstGeom>
          <a:noFill/>
        </p:spPr>
        <p:txBody>
          <a:bodyPr wrap="square" rtlCol="0">
            <a:spAutoFit/>
          </a:bodyPr>
          <a:lstStyle/>
          <a:p>
            <a:r>
              <a:rPr lang="en-US" i="1" dirty="0"/>
              <a:t>Antibiotic appropriateness: Respiratory Symptoms</a:t>
            </a:r>
          </a:p>
        </p:txBody>
      </p:sp>
    </p:spTree>
    <p:extLst>
      <p:ext uri="{BB962C8B-B14F-4D97-AF65-F5344CB8AC3E}">
        <p14:creationId xmlns:p14="http://schemas.microsoft.com/office/powerpoint/2010/main" val="282552319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909667" y="2018319"/>
            <a:ext cx="8266922" cy="2419738"/>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r>
              <a:rPr lang="en-US" sz="4400" dirty="0" smtClean="0"/>
              <a:t>How should you respond to a patient requesting an antibiotic whose symptoms need evaluation in an office visit?</a:t>
            </a:r>
            <a:endParaRPr lang="en-US" sz="4400" dirty="0"/>
          </a:p>
        </p:txBody>
      </p:sp>
      <p:sp>
        <p:nvSpPr>
          <p:cNvPr id="5" name="TextBox 4"/>
          <p:cNvSpPr txBox="1"/>
          <p:nvPr/>
        </p:nvSpPr>
        <p:spPr>
          <a:xfrm>
            <a:off x="1281404" y="1212980"/>
            <a:ext cx="3620278" cy="369332"/>
          </a:xfrm>
          <a:prstGeom prst="rect">
            <a:avLst/>
          </a:prstGeom>
          <a:noFill/>
        </p:spPr>
        <p:txBody>
          <a:bodyPr wrap="square" rtlCol="0">
            <a:spAutoFit/>
          </a:bodyPr>
          <a:lstStyle/>
          <a:p>
            <a:r>
              <a:rPr lang="en-US" i="1" dirty="0" smtClean="0"/>
              <a:t>Script: Scheduling office visit</a:t>
            </a:r>
            <a:endParaRPr lang="en-US" i="1" dirty="0"/>
          </a:p>
        </p:txBody>
      </p:sp>
      <p:sp>
        <p:nvSpPr>
          <p:cNvPr id="6" name="TextBox 5"/>
          <p:cNvSpPr txBox="1"/>
          <p:nvPr/>
        </p:nvSpPr>
        <p:spPr>
          <a:xfrm>
            <a:off x="10350761" y="5237584"/>
            <a:ext cx="465192" cy="369332"/>
          </a:xfrm>
          <a:prstGeom prst="rect">
            <a:avLst/>
          </a:prstGeom>
          <a:noFill/>
        </p:spPr>
        <p:txBody>
          <a:bodyPr wrap="none" rtlCol="0">
            <a:spAutoFit/>
          </a:bodyPr>
          <a:lstStyle/>
          <a:p>
            <a:r>
              <a:rPr lang="en-US" dirty="0"/>
              <a:t>3</a:t>
            </a:r>
            <a:r>
              <a:rPr lang="en-US" dirty="0" smtClean="0"/>
              <a:t>Q</a:t>
            </a:r>
            <a:endParaRPr lang="en-US" dirty="0"/>
          </a:p>
        </p:txBody>
      </p:sp>
    </p:spTree>
    <p:extLst>
      <p:ext uri="{BB962C8B-B14F-4D97-AF65-F5344CB8AC3E}">
        <p14:creationId xmlns:p14="http://schemas.microsoft.com/office/powerpoint/2010/main" val="246091033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810139" y="1582312"/>
            <a:ext cx="9579428" cy="4495024"/>
          </a:xfrm>
          <a:prstGeom prst="rect">
            <a:avLst/>
          </a:prstGeom>
        </p:spPr>
        <p:txBody>
          <a:bodyPr vert="horz" lIns="91440" tIns="45720" rIns="91440" bIns="45720" rtlCol="0">
            <a:no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None/>
            </a:pPr>
            <a:r>
              <a:rPr lang="en-US" sz="3600" dirty="0" smtClean="0"/>
              <a:t>Recommend script:</a:t>
            </a:r>
          </a:p>
          <a:p>
            <a:pPr marL="0" indent="0">
              <a:buNone/>
            </a:pPr>
            <a:r>
              <a:rPr lang="en-US" sz="3600" dirty="0" smtClean="0"/>
              <a:t>“I hear your concerns.</a:t>
            </a:r>
          </a:p>
          <a:p>
            <a:pPr marL="0" indent="0">
              <a:buNone/>
            </a:pPr>
            <a:r>
              <a:rPr lang="en-US" sz="3600" dirty="0" smtClean="0"/>
              <a:t>Your symptoms do not sound like fun.</a:t>
            </a:r>
          </a:p>
          <a:p>
            <a:pPr marL="0" indent="0">
              <a:buNone/>
            </a:pPr>
            <a:r>
              <a:rPr lang="en-US" sz="3600" dirty="0" smtClean="0"/>
              <a:t>I need to see you to personalize your treatment.</a:t>
            </a:r>
          </a:p>
          <a:p>
            <a:pPr marL="0" indent="0">
              <a:buNone/>
            </a:pPr>
            <a:r>
              <a:rPr lang="en-US" sz="3600" dirty="0" smtClean="0"/>
              <a:t>Can we schedule an office visit?”</a:t>
            </a:r>
          </a:p>
        </p:txBody>
      </p:sp>
      <p:sp>
        <p:nvSpPr>
          <p:cNvPr id="5" name="TextBox 4"/>
          <p:cNvSpPr txBox="1"/>
          <p:nvPr/>
        </p:nvSpPr>
        <p:spPr>
          <a:xfrm>
            <a:off x="1281404" y="1212980"/>
            <a:ext cx="3620278" cy="369332"/>
          </a:xfrm>
          <a:prstGeom prst="rect">
            <a:avLst/>
          </a:prstGeom>
          <a:noFill/>
        </p:spPr>
        <p:txBody>
          <a:bodyPr wrap="square" rtlCol="0">
            <a:spAutoFit/>
          </a:bodyPr>
          <a:lstStyle/>
          <a:p>
            <a:r>
              <a:rPr lang="en-US" i="1" dirty="0" smtClean="0"/>
              <a:t>Script: Scheduling office visit</a:t>
            </a:r>
            <a:endParaRPr lang="en-US" i="1" dirty="0"/>
          </a:p>
        </p:txBody>
      </p:sp>
      <p:sp>
        <p:nvSpPr>
          <p:cNvPr id="6" name="TextBox 5"/>
          <p:cNvSpPr txBox="1"/>
          <p:nvPr/>
        </p:nvSpPr>
        <p:spPr>
          <a:xfrm>
            <a:off x="10350761" y="5237584"/>
            <a:ext cx="442750" cy="369332"/>
          </a:xfrm>
          <a:prstGeom prst="rect">
            <a:avLst/>
          </a:prstGeom>
          <a:noFill/>
        </p:spPr>
        <p:txBody>
          <a:bodyPr wrap="none" rtlCol="0">
            <a:spAutoFit/>
          </a:bodyPr>
          <a:lstStyle/>
          <a:p>
            <a:r>
              <a:rPr lang="en-US" dirty="0"/>
              <a:t>3</a:t>
            </a:r>
            <a:r>
              <a:rPr lang="en-US" dirty="0" smtClean="0"/>
              <a:t>A</a:t>
            </a:r>
            <a:endParaRPr lang="en-US" dirty="0"/>
          </a:p>
        </p:txBody>
      </p:sp>
    </p:spTree>
    <p:extLst>
      <p:ext uri="{BB962C8B-B14F-4D97-AF65-F5344CB8AC3E}">
        <p14:creationId xmlns:p14="http://schemas.microsoft.com/office/powerpoint/2010/main" val="392274803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909666" y="2004773"/>
            <a:ext cx="8351933" cy="2419738"/>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r>
              <a:rPr lang="en-US" sz="4400" dirty="0" smtClean="0"/>
              <a:t>What do you do if your patient has symptoms that need an evaluation in an office visit, but there are scheduling conflicts?</a:t>
            </a:r>
            <a:endParaRPr lang="en-US" sz="4400" dirty="0"/>
          </a:p>
        </p:txBody>
      </p:sp>
      <p:sp>
        <p:nvSpPr>
          <p:cNvPr id="5" name="TextBox 4"/>
          <p:cNvSpPr txBox="1"/>
          <p:nvPr/>
        </p:nvSpPr>
        <p:spPr>
          <a:xfrm>
            <a:off x="1281404" y="1212980"/>
            <a:ext cx="3620278" cy="369332"/>
          </a:xfrm>
          <a:prstGeom prst="rect">
            <a:avLst/>
          </a:prstGeom>
          <a:noFill/>
        </p:spPr>
        <p:txBody>
          <a:bodyPr wrap="square" rtlCol="0">
            <a:spAutoFit/>
          </a:bodyPr>
          <a:lstStyle/>
          <a:p>
            <a:r>
              <a:rPr lang="en-US" i="1" dirty="0" smtClean="0"/>
              <a:t>Scheduling conflicts</a:t>
            </a:r>
            <a:endParaRPr lang="en-US" i="1" dirty="0"/>
          </a:p>
        </p:txBody>
      </p:sp>
      <p:sp>
        <p:nvSpPr>
          <p:cNvPr id="6" name="TextBox 5"/>
          <p:cNvSpPr txBox="1"/>
          <p:nvPr/>
        </p:nvSpPr>
        <p:spPr>
          <a:xfrm>
            <a:off x="10350761" y="5237584"/>
            <a:ext cx="465192" cy="369332"/>
          </a:xfrm>
          <a:prstGeom prst="rect">
            <a:avLst/>
          </a:prstGeom>
          <a:noFill/>
        </p:spPr>
        <p:txBody>
          <a:bodyPr wrap="none" rtlCol="0">
            <a:spAutoFit/>
          </a:bodyPr>
          <a:lstStyle/>
          <a:p>
            <a:r>
              <a:rPr lang="en-US" dirty="0"/>
              <a:t>4</a:t>
            </a:r>
            <a:r>
              <a:rPr lang="en-US" dirty="0" smtClean="0"/>
              <a:t>Q</a:t>
            </a:r>
            <a:endParaRPr lang="en-US" dirty="0"/>
          </a:p>
        </p:txBody>
      </p:sp>
    </p:spTree>
    <p:extLst>
      <p:ext uri="{BB962C8B-B14F-4D97-AF65-F5344CB8AC3E}">
        <p14:creationId xmlns:p14="http://schemas.microsoft.com/office/powerpoint/2010/main" val="232678677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1055</TotalTime>
  <Words>1263</Words>
  <Application>Microsoft Office PowerPoint</Application>
  <PresentationFormat>Widescreen</PresentationFormat>
  <Paragraphs>133</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Calibri</vt:lpstr>
      <vt:lpstr>Franklin Gothic Book</vt:lpstr>
      <vt:lpstr>Crop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Additional resources</vt:lpstr>
    </vt:vector>
  </TitlesOfParts>
  <Company>Feinberg 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Adriana Guzman</dc:creator>
  <cp:lastModifiedBy>Adriana Guzman</cp:lastModifiedBy>
  <cp:revision>84</cp:revision>
  <dcterms:created xsi:type="dcterms:W3CDTF">2019-07-10T14:38:14Z</dcterms:created>
  <dcterms:modified xsi:type="dcterms:W3CDTF">2019-12-18T17:15:17Z</dcterms:modified>
</cp:coreProperties>
</file>